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4" r:id="rId12"/>
    <p:sldId id="268" r:id="rId13"/>
    <p:sldId id="275" r:id="rId14"/>
    <p:sldId id="280" r:id="rId15"/>
    <p:sldId id="269" r:id="rId16"/>
    <p:sldId id="273" r:id="rId17"/>
    <p:sldId id="277" r:id="rId18"/>
    <p:sldId id="276" r:id="rId19"/>
    <p:sldId id="270" r:id="rId20"/>
    <p:sldId id="271" r:id="rId21"/>
    <p:sldId id="272" r:id="rId22"/>
    <p:sldId id="278" r:id="rId23"/>
    <p:sldId id="279" r:id="rId24"/>
    <p:sldId id="265" r:id="rId25"/>
    <p:sldId id="26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E81"/>
    <a:srgbClr val="FFB94F"/>
    <a:srgbClr val="FFB64B"/>
    <a:srgbClr val="FFECD1"/>
    <a:srgbClr val="FFDCD8"/>
    <a:srgbClr val="F2F2F2"/>
    <a:srgbClr val="AFABAB"/>
    <a:srgbClr val="D9D9D9"/>
    <a:srgbClr val="FFB8A1"/>
    <a:srgbClr val="FFA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4" autoAdjust="0"/>
    <p:restoredTop sz="92488" autoAdjust="0"/>
  </p:normalViewPr>
  <p:slideViewPr>
    <p:cSldViewPr snapToGrid="0">
      <p:cViewPr varScale="1">
        <p:scale>
          <a:sx n="106" d="100"/>
          <a:sy n="106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314F4-4104-4873-9809-45288206231C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469FC-E1E1-4761-A4E0-8B10860CA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4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9FC-E1E1-4761-A4E0-8B10860CAA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9FC-E1E1-4761-A4E0-8B10860CAA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25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9FC-E1E1-4761-A4E0-8B10860CAA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4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9FC-E1E1-4761-A4E0-8B10860CAAF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4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9FC-E1E1-4761-A4E0-8B10860CAA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3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09FEF-BDF5-4372-AB0B-D73E21DCF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206206-7384-4806-A50B-DB09BA44F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6F854-1A25-4126-B7A3-970A8C7C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5F14F-6CA1-4B47-A923-694386B5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4EA2B-5966-4F01-9828-FE43F463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4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F46E-FE0B-41F7-AC5D-ACDCCAA9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75857-9B39-4B2A-8878-A572BD775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FDDF3-BC8D-425B-AD20-CA0E7153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01049-61FE-46E1-ACF8-CD31E08D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86FD7-D7D6-4871-9A3A-EFD32656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6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2CDED2-9E3C-4926-9DF6-B0FCDAC6E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56965C-DB88-42E1-A6C0-D69B8BFDB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E3E10-95F9-41DA-BA34-D9798D03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037976-7E44-41AE-9EE2-64F4AF49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33356-371C-4A8B-8C1C-D87DC58F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0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D2DB6-A7CE-45A0-8A4F-1526C14A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F3A6B-E9AD-448E-92B2-4E9035364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88A625-B7D3-4B5C-B95A-3B36F31D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93A71-7ACF-4616-81C1-F6EAA0F3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0CC0C-B3C7-4BBC-B0E0-42BCCEEC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03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A0684-834A-4006-921B-FCA5541B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9AF93-CCA1-4E6B-82E6-829A62E4C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E1F2B-12C0-4FBD-8F6C-9100B671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CD7AC-37A3-4C8C-A4C6-3F6F4CBE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4C7D6-D465-44E8-A8DF-5C0FE61E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54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8489F-3B95-4DAB-9DE2-8C3A79A6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9DEFF-B09A-4FEB-AD47-20BCA96A7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C52DA1-301E-4B91-B042-C469D94A3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51A871-F299-4ED7-9969-467046FED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FD7FF8-705B-4040-BF90-E83F93CAE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5FC9A7-DB30-4B06-9457-6B52E9A6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00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F0E81-25AF-4549-96CC-4306B46D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19949-ABEA-491E-9BF6-0A98853DC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79CB65-4659-4DDB-9099-C9FAC2959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71CBC-6DAD-43F1-A727-2845CA4BA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E0BE-66D0-4417-AC4B-DF3BA1FF6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76B9C1-2065-4499-A237-249F796B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E034FA-D726-4DE9-80A6-A3D32249E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A58282-FC8E-434D-8C7D-C8024CFF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5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52D8D-52CD-473A-BC9B-9408126A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798529-9C7B-4580-AB35-059FEED0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348BD8-829D-43BA-BABA-A7980F60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5085F-7F34-4A02-874F-C8217084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C704C6-F36E-4251-B2F7-0267F60D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3515BA-E4DC-4763-9B55-C94A9344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8FC33C-B172-4E39-842E-6DE47700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684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DE19B-DE91-4EDD-91DE-1BB27782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9AF98-1491-44A3-A7AB-9445C117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3F3390-9289-468C-8BC0-5F01A8CFC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DE3474-AD89-409E-86D1-A0A705D4D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EA2321-9C1B-493B-9978-6C21F9236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6D761E-8CFB-4B73-A243-D80D3DB7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125E8-B547-4857-BEFA-5B3BD3E8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BF2DE0-A14E-4391-A090-4FF43B7D4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AD049C-6C5A-42C6-AB28-C8BBFECE6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02FF98-14C0-4AA5-81F7-E81ECC00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CD1303-2731-4097-BBB3-65EE2F87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9ADD7-D70A-4A6B-B4CB-C0A1CCAB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19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670605-61FF-4C64-9D01-FA3195ED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ACD8FB-34EB-4181-8083-ACAC6D97C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F2BA7D-FF5B-49A4-8C4A-054CABB34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3E05-A039-487B-9A2F-6373FF4D55AB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9A8D4-5D10-42E2-B7EA-759581210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B661BB-07E2-4B3B-AE2C-1FC04C682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C3F06-FF45-4DD3-9EE1-0F58ECCF6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dailymealkit.co.kr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ilymealkit.co.kr/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ilymealkit.co.k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://www.dailymealkit.co.k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ilymealkit.co.kr/" TargetMode="Externa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ealkit.co.k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ealkit.co.k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://www.dailymealkit.co.k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ilymealkit.co.kr/" TargetMode="Externa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ilymealkit.co.k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ilymealkit.co.kr/" TargetMode="Externa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ilymealkit.co.k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ealkit.co.k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://www.dailymealkit.co.k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ilymealkit.co.kr/" TargetMode="Externa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hyperlink" Target="http://www.dailymealkit.co.kr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projec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ailymealkit.co.kr/" TargetMode="Externa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ilymealkit.co.kr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http/dailtymealkit.co.kr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microsoft.com/office/2007/relationships/hdphoto" Target="../media/hdphoto2.wdp"/><Relationship Id="rId5" Type="http://schemas.openxmlformats.org/officeDocument/2006/relationships/image" Target="../media/image4.jp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dailymealkit.co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17.png"/><Relationship Id="rId17" Type="http://schemas.openxmlformats.org/officeDocument/2006/relationships/hyperlink" Target="http://www.dailymealkit.co.kr/" TargetMode="External"/><Relationship Id="rId2" Type="http://schemas.openxmlformats.org/officeDocument/2006/relationships/notesSlide" Target="../notesSlides/notesSlide2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18" Type="http://schemas.openxmlformats.org/officeDocument/2006/relationships/hyperlink" Target="http://www.dailymealkit.co.kr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14.png"/><Relationship Id="rId17" Type="http://schemas.microsoft.com/office/2007/relationships/hdphoto" Target="../media/hdphoto6.wdp"/><Relationship Id="rId2" Type="http://schemas.openxmlformats.org/officeDocument/2006/relationships/image" Target="../media/image1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ealkit.co.k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ilymealkit.co.k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ilymealkit.co.k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BE8A6-6944-4105-948A-68DAFFA3ED36}"/>
              </a:ext>
            </a:extLst>
          </p:cNvPr>
          <p:cNvSpPr/>
          <p:nvPr/>
        </p:nvSpPr>
        <p:spPr>
          <a:xfrm>
            <a:off x="0" y="1146629"/>
            <a:ext cx="12191999" cy="57023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C60E0FA-E30F-4612-AD2D-AE5EEFD22539}"/>
              </a:ext>
            </a:extLst>
          </p:cNvPr>
          <p:cNvSpPr/>
          <p:nvPr/>
        </p:nvSpPr>
        <p:spPr>
          <a:xfrm flipH="1">
            <a:off x="2976300" y="0"/>
            <a:ext cx="750571" cy="43090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자유형 18">
            <a:extLst>
              <a:ext uri="{FF2B5EF4-FFF2-40B4-BE49-F238E27FC236}">
                <a16:creationId xmlns:a16="http://schemas.microsoft.com/office/drawing/2014/main" id="{857452B4-06DA-47EE-8332-CAC3F08625D5}"/>
              </a:ext>
            </a:extLst>
          </p:cNvPr>
          <p:cNvSpPr/>
          <p:nvPr/>
        </p:nvSpPr>
        <p:spPr>
          <a:xfrm>
            <a:off x="0" y="0"/>
            <a:ext cx="12191999" cy="1045029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5506D-0F13-4379-9607-0424A9FA73C7}"/>
              </a:ext>
            </a:extLst>
          </p:cNvPr>
          <p:cNvSpPr txBox="1"/>
          <p:nvPr/>
        </p:nvSpPr>
        <p:spPr>
          <a:xfrm>
            <a:off x="3125592" y="2932082"/>
            <a:ext cx="599886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/>
              <a:t>Daily </a:t>
            </a:r>
            <a:r>
              <a:rPr lang="en-US" altLang="ko-KR" sz="7000" b="1" dirty="0" err="1"/>
              <a:t>Meal</a:t>
            </a:r>
            <a:r>
              <a:rPr lang="en-US" altLang="ko-KR" sz="7000" b="1" dirty="0" err="1">
                <a:solidFill>
                  <a:srgbClr val="FFB94F"/>
                </a:solidFill>
              </a:rPr>
              <a:t>;</a:t>
            </a:r>
            <a:r>
              <a:rPr lang="en-US" altLang="ko-KR" sz="7000" b="1" dirty="0" err="1"/>
              <a:t>kit</a:t>
            </a:r>
            <a:endParaRPr lang="ko-KR" altLang="en-US" sz="7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2F931-723B-475A-8748-7CEED2C1BCF4}"/>
              </a:ext>
            </a:extLst>
          </p:cNvPr>
          <p:cNvSpPr txBox="1"/>
          <p:nvPr/>
        </p:nvSpPr>
        <p:spPr>
          <a:xfrm>
            <a:off x="3096564" y="2462355"/>
            <a:ext cx="5998868" cy="477054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lstStyle/>
          <a:p>
            <a:pPr algn="ctr"/>
            <a:r>
              <a:rPr lang="ko-KR" altLang="en-US" sz="2500" spc="3300" dirty="0"/>
              <a:t>매일을 간편하게</a:t>
            </a:r>
            <a:r>
              <a:rPr lang="en-US" altLang="ko-KR" sz="2500" spc="100" dirty="0"/>
              <a:t>!</a:t>
            </a:r>
            <a:endParaRPr lang="ko-KR" altLang="en-US" sz="2500" spc="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220A3-4672-4656-B693-0F068F4829A0}"/>
              </a:ext>
            </a:extLst>
          </p:cNvPr>
          <p:cNvSpPr txBox="1"/>
          <p:nvPr/>
        </p:nvSpPr>
        <p:spPr>
          <a:xfrm>
            <a:off x="3755899" y="4511584"/>
            <a:ext cx="473825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4</a:t>
            </a:r>
            <a:r>
              <a:rPr lang="ko-KR" altLang="en-US" sz="2500" b="1" dirty="0"/>
              <a:t>조</a:t>
            </a:r>
            <a:endParaRPr lang="en-US" altLang="ko-KR" sz="2000" dirty="0"/>
          </a:p>
          <a:p>
            <a:r>
              <a:rPr lang="ko-KR" altLang="en-US" dirty="0"/>
              <a:t>팀장</a:t>
            </a:r>
            <a:r>
              <a:rPr lang="en-US" altLang="ko-KR" dirty="0"/>
              <a:t>: </a:t>
            </a:r>
            <a:r>
              <a:rPr lang="ko-KR" altLang="en-US" dirty="0"/>
              <a:t>이슬</a:t>
            </a:r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:</a:t>
            </a:r>
            <a:r>
              <a:rPr lang="ko-KR" altLang="en-US" dirty="0"/>
              <a:t> 김경아</a:t>
            </a:r>
            <a:r>
              <a:rPr lang="en-US" altLang="ko-KR" dirty="0"/>
              <a:t> | </a:t>
            </a:r>
            <a:r>
              <a:rPr lang="ko-KR" altLang="en-US" dirty="0"/>
              <a:t>김희찬 </a:t>
            </a:r>
            <a:r>
              <a:rPr lang="en-US" altLang="ko-KR" dirty="0"/>
              <a:t>| </a:t>
            </a:r>
            <a:r>
              <a:rPr lang="ko-KR" altLang="en-US" dirty="0" err="1"/>
              <a:t>이규승</a:t>
            </a:r>
            <a:r>
              <a:rPr lang="ko-KR" altLang="en-US" dirty="0"/>
              <a:t> </a:t>
            </a:r>
            <a:r>
              <a:rPr lang="en-US" altLang="ko-KR" dirty="0"/>
              <a:t>| </a:t>
            </a:r>
            <a:r>
              <a:rPr lang="ko-KR" altLang="en-US" dirty="0"/>
              <a:t>이재인</a:t>
            </a:r>
            <a:endParaRPr lang="en-US" altLang="ko-KR" dirty="0"/>
          </a:p>
        </p:txBody>
      </p:sp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3172353A-496F-4EBC-8BF2-25193A4FB4AF}"/>
              </a:ext>
            </a:extLst>
          </p:cNvPr>
          <p:cNvSpPr/>
          <p:nvPr/>
        </p:nvSpPr>
        <p:spPr>
          <a:xfrm>
            <a:off x="759885" y="600514"/>
            <a:ext cx="10440000" cy="362606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12C8B1-DB5B-49F2-8056-4A4E065E0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" y="5919548"/>
            <a:ext cx="12132000" cy="909900"/>
          </a:xfrm>
          <a:prstGeom prst="rect">
            <a:avLst/>
          </a:prstGeom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FBC522-C0D1-421B-AF63-2AE4A99E4735}"/>
              </a:ext>
            </a:extLst>
          </p:cNvPr>
          <p:cNvCxnSpPr/>
          <p:nvPr/>
        </p:nvCxnSpPr>
        <p:spPr>
          <a:xfrm>
            <a:off x="36095" y="5892956"/>
            <a:ext cx="1213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3666643-DA1C-49E2-87DA-99768B3A1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1164749"/>
            <a:ext cx="12168000" cy="5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35D05-7BC9-449B-B4CE-0D7314CB395F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B0F3A8-790B-49FA-BA1E-6D7CEE6CC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52161-273F-491C-ACE6-299A3935D053}"/>
              </a:ext>
            </a:extLst>
          </p:cNvPr>
          <p:cNvSpPr txBox="1"/>
          <p:nvPr/>
        </p:nvSpPr>
        <p:spPr>
          <a:xfrm>
            <a:off x="6291942" y="1952705"/>
            <a:ext cx="517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모든 항목이 유효성 검사를 충족해야 폼 제출 가능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▶ </a:t>
            </a:r>
            <a:r>
              <a:rPr lang="en-US" altLang="ko-KR" sz="1200" dirty="0"/>
              <a:t>DB</a:t>
            </a:r>
            <a:r>
              <a:rPr lang="ko-KR" altLang="en-US" sz="1200" dirty="0"/>
              <a:t>에 존재하는 아이디는 사용 불가</a:t>
            </a:r>
            <a:r>
              <a:rPr lang="en-US" altLang="ko-KR" sz="1200" dirty="0"/>
              <a:t> </a:t>
            </a:r>
            <a:r>
              <a:rPr lang="ko-KR" altLang="en-US" sz="1200" dirty="0"/>
              <a:t>안내 문구 띄움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▶</a:t>
            </a:r>
            <a:r>
              <a:rPr lang="en-US" altLang="ko-KR" sz="1200" dirty="0"/>
              <a:t> </a:t>
            </a:r>
            <a:r>
              <a:rPr lang="ko-KR" altLang="en-US" sz="1200" dirty="0"/>
              <a:t>취소 버튼을 누르면 메인 홈페이지로 이동</a:t>
            </a:r>
            <a:r>
              <a:rPr lang="en-US" altLang="ko-KR" sz="12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ADFC6-4859-484C-97C5-13A96C5FCB51}"/>
              </a:ext>
            </a:extLst>
          </p:cNvPr>
          <p:cNvSpPr txBox="1"/>
          <p:nvPr/>
        </p:nvSpPr>
        <p:spPr>
          <a:xfrm>
            <a:off x="794752" y="1768040"/>
            <a:ext cx="5172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</a:t>
            </a:r>
            <a:r>
              <a:rPr lang="en-US" altLang="ko-KR" sz="1200" dirty="0"/>
              <a:t>DB</a:t>
            </a:r>
            <a:r>
              <a:rPr lang="ko-KR" altLang="en-US" sz="1200" dirty="0"/>
              <a:t>에 존재하지 않는 정보면 로그인 실패 팝업이 뜨고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확인 버튼 누르면 다시 로그인 폼으로 이동</a:t>
            </a:r>
            <a:endParaRPr lang="en-US" altLang="ko-KR" sz="1200" dirty="0"/>
          </a:p>
          <a:p>
            <a:r>
              <a:rPr lang="ko-KR" altLang="en-US" sz="1200" dirty="0"/>
              <a:t>▶ 취소 버튼 누르면 메인 홈페이지로 이동</a:t>
            </a:r>
            <a:endParaRPr lang="en-US" altLang="ko-KR" sz="1200" dirty="0"/>
          </a:p>
          <a:p>
            <a:r>
              <a:rPr lang="ko-KR" altLang="en-US" sz="1200" dirty="0"/>
              <a:t>▶ 로그인 성공 시 성공 팝업이 뜨고 확인 버튼 누르면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메인 홈페이지로 이동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8636E8-0C76-45D1-AF9E-464F2DFCD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651393" y="2889025"/>
            <a:ext cx="5280468" cy="36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F3CD4A-2F51-47BB-8546-16628A1441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/>
          <a:stretch/>
        </p:blipFill>
        <p:spPr>
          <a:xfrm>
            <a:off x="6222014" y="2889025"/>
            <a:ext cx="5312357" cy="3600000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27229B69-ED52-4137-A785-405B7D2C6764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7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8FAA-0880-416D-93A5-9C361D5BBD4F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88B391-7311-41D2-856B-DB59CEAC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113B64-FA14-4ECC-90A5-7AFA9792F1AC}"/>
              </a:ext>
            </a:extLst>
          </p:cNvPr>
          <p:cNvSpPr txBox="1"/>
          <p:nvPr/>
        </p:nvSpPr>
        <p:spPr>
          <a:xfrm>
            <a:off x="6679945" y="2487221"/>
            <a:ext cx="5172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탈퇴 버튼 누르면 팝업이 뜨고</a:t>
            </a:r>
            <a:r>
              <a:rPr lang="en-US" altLang="ko-KR" sz="1200" dirty="0"/>
              <a:t>, </a:t>
            </a:r>
            <a:r>
              <a:rPr lang="ko-KR" altLang="en-US" sz="1200" dirty="0"/>
              <a:t>확인 버튼 누르면 탈퇴 완료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▶ 비밀번호 수정하기 누르면 수정폼으로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▶</a:t>
            </a:r>
            <a:r>
              <a:rPr lang="en-US" altLang="ko-KR" sz="1200" dirty="0"/>
              <a:t> </a:t>
            </a:r>
            <a:r>
              <a:rPr lang="ko-KR" altLang="en-US" sz="1200" dirty="0"/>
              <a:t>회원정보수정 누르면 수정폼으로 이동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0EE3C8-B6AC-40EF-8E7E-B591BC612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876000" y="2154657"/>
            <a:ext cx="5801149" cy="3960000"/>
          </a:xfrm>
          <a:prstGeom prst="rect">
            <a:avLst/>
          </a:prstGeom>
        </p:spPr>
      </p:pic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C05FB2E1-EAAA-403E-BF90-40F72C9A5113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02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8FAA-0880-416D-93A5-9C361D5BBD4F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88B391-7311-41D2-856B-DB59CEAC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F17918-B88F-49E3-AC4A-DE1291D85937}"/>
              </a:ext>
            </a:extLst>
          </p:cNvPr>
          <p:cNvSpPr txBox="1"/>
          <p:nvPr/>
        </p:nvSpPr>
        <p:spPr>
          <a:xfrm>
            <a:off x="6291941" y="2080551"/>
            <a:ext cx="517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아이디는 수정 불가</a:t>
            </a:r>
            <a:endParaRPr lang="en-US" altLang="ko-KR" sz="1200" dirty="0"/>
          </a:p>
          <a:p>
            <a:r>
              <a:rPr lang="ko-KR" altLang="en-US" sz="1200" dirty="0"/>
              <a:t>▶ 취소 버튼 누르면 </a:t>
            </a:r>
            <a:r>
              <a:rPr lang="en-US" altLang="ko-KR" sz="1200" dirty="0"/>
              <a:t>My Page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69F9A-1A43-4E61-B65B-9100FE5A788B}"/>
              </a:ext>
            </a:extLst>
          </p:cNvPr>
          <p:cNvSpPr txBox="1"/>
          <p:nvPr/>
        </p:nvSpPr>
        <p:spPr>
          <a:xfrm>
            <a:off x="727556" y="1889947"/>
            <a:ext cx="517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모든 칸이 작성돼야 폼 제출 가능</a:t>
            </a:r>
            <a:endParaRPr lang="en-US" altLang="ko-KR" sz="1200" dirty="0"/>
          </a:p>
          <a:p>
            <a:r>
              <a:rPr lang="ko-KR" altLang="en-US" sz="1200" dirty="0"/>
              <a:t>▶ 새 비밀번호와 확인란에 적힌 게 일치해야만 폼 제출 가능</a:t>
            </a:r>
            <a:endParaRPr lang="en-US" altLang="ko-KR" sz="1200" dirty="0"/>
          </a:p>
          <a:p>
            <a:r>
              <a:rPr lang="ko-KR" altLang="en-US" sz="1200" dirty="0"/>
              <a:t>▶ 취소 버튼 누르면 </a:t>
            </a:r>
            <a:r>
              <a:rPr lang="en-US" altLang="ko-KR" sz="1200" dirty="0"/>
              <a:t>My Page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246AE3-5D76-4582-A97C-91D78C0C1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619591" y="2800256"/>
            <a:ext cx="5280468" cy="3600000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65486414-9B10-4E5F-8280-93CEDE337456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109F59-2F5B-497E-9449-2EBE64852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88" y="2800256"/>
            <a:ext cx="537402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1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8FAA-0880-416D-93A5-9C361D5BBD4F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88B391-7311-41D2-856B-DB59CEAC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F17918-B88F-49E3-AC4A-DE1291D85937}"/>
              </a:ext>
            </a:extLst>
          </p:cNvPr>
          <p:cNvSpPr txBox="1"/>
          <p:nvPr/>
        </p:nvSpPr>
        <p:spPr>
          <a:xfrm>
            <a:off x="6242279" y="1973843"/>
            <a:ext cx="378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</a:t>
            </a:r>
            <a:r>
              <a:rPr lang="ko-KR" altLang="en-US" sz="1200" dirty="0" err="1"/>
              <a:t>최신글이</a:t>
            </a:r>
            <a:r>
              <a:rPr lang="ko-KR" altLang="en-US" sz="1200" dirty="0"/>
              <a:t> 맨 위에 오도록 정렬 </a:t>
            </a:r>
            <a:endParaRPr lang="en-US" altLang="ko-KR" sz="1200" dirty="0"/>
          </a:p>
          <a:p>
            <a:r>
              <a:rPr lang="ko-KR" altLang="en-US" sz="1200" dirty="0"/>
              <a:t>▶ 조회수 반영</a:t>
            </a:r>
            <a:endParaRPr lang="en-US" altLang="ko-KR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22B63-4F1B-42D7-A742-AD3EF598D0B6}"/>
              </a:ext>
            </a:extLst>
          </p:cNvPr>
          <p:cNvSpPr txBox="1"/>
          <p:nvPr/>
        </p:nvSpPr>
        <p:spPr>
          <a:xfrm>
            <a:off x="675949" y="1973843"/>
            <a:ext cx="472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좌측 사이드 바에서 하위 메뉴로 이동 가능</a:t>
            </a:r>
            <a:endParaRPr lang="en-US" altLang="ko-KR" sz="1200" dirty="0"/>
          </a:p>
          <a:p>
            <a:r>
              <a:rPr lang="ko-KR" altLang="en-US" sz="1200" dirty="0"/>
              <a:t>▶ 회사 정보와 고객센터 번호 기재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BE2EDC-5D85-48F7-AEA6-4A3016CEE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675949" y="2701629"/>
            <a:ext cx="5280468" cy="36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4CE5DA-FC9A-4DF6-8611-6420AFA0FD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6264567" y="2701629"/>
            <a:ext cx="5273772" cy="36000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59336AE2-9B3D-4340-80AB-98084A5903DF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1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 페이지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_Q&amp;A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8FAA-0880-416D-93A5-9C361D5BBD4F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88B391-7311-41D2-856B-DB59CEAC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F17918-B88F-49E3-AC4A-DE1291D85937}"/>
              </a:ext>
            </a:extLst>
          </p:cNvPr>
          <p:cNvSpPr txBox="1"/>
          <p:nvPr/>
        </p:nvSpPr>
        <p:spPr>
          <a:xfrm>
            <a:off x="6242279" y="1973843"/>
            <a:ext cx="378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댓글은 관리자와 게시글 작성자만 작성 가능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일반 회원</a:t>
            </a:r>
            <a:r>
              <a:rPr lang="en-US" altLang="ko-KR" sz="12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22B63-4F1B-42D7-A742-AD3EF598D0B6}"/>
              </a:ext>
            </a:extLst>
          </p:cNvPr>
          <p:cNvSpPr txBox="1"/>
          <p:nvPr/>
        </p:nvSpPr>
        <p:spPr>
          <a:xfrm>
            <a:off x="675949" y="1973843"/>
            <a:ext cx="472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</a:t>
            </a:r>
            <a:r>
              <a:rPr lang="en-US" altLang="ko-KR" sz="1200" dirty="0"/>
              <a:t>Q&amp;A</a:t>
            </a:r>
            <a:r>
              <a:rPr lang="ko-KR" altLang="en-US" sz="1200" dirty="0"/>
              <a:t> 상세 페이지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관리자 회원</a:t>
            </a:r>
            <a:r>
              <a:rPr lang="en-US" altLang="ko-KR" sz="1200" dirty="0"/>
              <a:t>)</a:t>
            </a:r>
          </a:p>
        </p:txBody>
      </p:sp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59336AE2-9B3D-4340-80AB-98084A5903DF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21C56A-D5BB-4CEB-958D-A2A882D65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636253" y="2722213"/>
            <a:ext cx="5254297" cy="36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7CE65B-45F5-4E39-A308-FBF5085D69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6301451" y="2722213"/>
            <a:ext cx="526096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0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6" y="228440"/>
            <a:ext cx="3711487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밀키트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A2991-3F95-4CD2-8420-AA4C6B5041E7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742619-1DB6-4D4A-B639-66C42E65E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5A40E2-C299-4ABD-9F0E-24E6AB296F3B}"/>
              </a:ext>
            </a:extLst>
          </p:cNvPr>
          <p:cNvSpPr txBox="1"/>
          <p:nvPr/>
        </p:nvSpPr>
        <p:spPr>
          <a:xfrm>
            <a:off x="4513842" y="2017259"/>
            <a:ext cx="316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</a:t>
            </a:r>
            <a:r>
              <a:rPr lang="ko-KR" altLang="en-US" sz="1200" dirty="0" err="1"/>
              <a:t>밀키트</a:t>
            </a:r>
            <a:r>
              <a:rPr lang="ko-KR" altLang="en-US" sz="1200" dirty="0"/>
              <a:t> 제품 목록 전체 정렬</a:t>
            </a:r>
            <a:endParaRPr lang="en-US" altLang="ko-KR" sz="1200" dirty="0"/>
          </a:p>
          <a:p>
            <a:r>
              <a:rPr lang="ko-KR" altLang="en-US" sz="1200" dirty="0"/>
              <a:t>▶ </a:t>
            </a:r>
            <a:r>
              <a:rPr lang="ko-KR" altLang="en-US" sz="1200" dirty="0" err="1"/>
              <a:t>인기순</a:t>
            </a:r>
            <a:r>
              <a:rPr lang="ko-KR" altLang="en-US" sz="1200" dirty="0"/>
              <a:t>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최신순</a:t>
            </a:r>
            <a:r>
              <a:rPr lang="ko-KR" altLang="en-US" sz="1200" dirty="0"/>
              <a:t> 정렬 선택 가능</a:t>
            </a:r>
            <a:endParaRPr lang="en-US" altLang="ko-KR" sz="1200" dirty="0"/>
          </a:p>
        </p:txBody>
      </p:sp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3E06D66A-B1F6-4A3A-B7B0-6B50D5EE9C17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B58704-C7A9-4917-9F29-ABDAF478A9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3468851" y="2814718"/>
            <a:ext cx="5254297" cy="36000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730E32-C4D7-4F79-9536-46ED4124BD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8"/>
          <a:stretch/>
        </p:blipFill>
        <p:spPr>
          <a:xfrm>
            <a:off x="6281344" y="2814718"/>
            <a:ext cx="5273772" cy="36000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20D7BF-0CC5-4871-B454-987780DAB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630189" y="2814718"/>
            <a:ext cx="5280468" cy="36000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69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6" y="228440"/>
            <a:ext cx="3711487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밀키트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A2991-3F95-4CD2-8420-AA4C6B5041E7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742619-1DB6-4D4A-B639-66C42E65E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86142F-5CD4-4CA5-B1D6-30E84ABAE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636886" y="2814718"/>
            <a:ext cx="5273772" cy="36000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3E581893-AB30-41A9-90AE-906D1808B54D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38BF20-8189-4687-8C06-771AB2F662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6316635" y="2814718"/>
            <a:ext cx="5254297" cy="36000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209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6" y="228440"/>
            <a:ext cx="3711487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밀키트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A2991-3F95-4CD2-8420-AA4C6B5041E7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742619-1DB6-4D4A-B639-66C42E65E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D853EE-B48E-4C08-8340-F9DAEF204B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725160" y="2334657"/>
            <a:ext cx="5280468" cy="36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10FDA0-64FF-48D2-9A96-8269F79F6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1"/>
          <a:stretch/>
        </p:blipFill>
        <p:spPr>
          <a:xfrm>
            <a:off x="6218507" y="2334657"/>
            <a:ext cx="5287661" cy="3600000"/>
          </a:xfrm>
          <a:prstGeom prst="rect">
            <a:avLst/>
          </a:prstGeom>
        </p:spPr>
      </p:pic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CCCA0406-0B7D-442A-A634-2AD8B52FD0E0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6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A86D3-4826-427A-883E-4AE901DA6AA7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B64367-0ACF-4B55-A133-B84D47BC7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6908CF-6822-4F71-8346-B924E6875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96" t="10839" b="4804"/>
          <a:stretch/>
        </p:blipFill>
        <p:spPr>
          <a:xfrm>
            <a:off x="876000" y="1793165"/>
            <a:ext cx="6943672" cy="46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EF7C5-A7C1-4EC6-937B-5EA655782AF2}"/>
              </a:ext>
            </a:extLst>
          </p:cNvPr>
          <p:cNvSpPr txBox="1"/>
          <p:nvPr/>
        </p:nvSpPr>
        <p:spPr>
          <a:xfrm>
            <a:off x="7994787" y="2096676"/>
            <a:ext cx="380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유저 타입이 </a:t>
            </a:r>
            <a:r>
              <a:rPr lang="en-US" altLang="ko-KR" sz="1200" dirty="0"/>
              <a:t>1</a:t>
            </a:r>
            <a:r>
              <a:rPr lang="ko-KR" altLang="en-US" sz="1200" dirty="0"/>
              <a:t>인</a:t>
            </a:r>
            <a:r>
              <a:rPr lang="en-US" altLang="ko-KR" sz="1200" dirty="0"/>
              <a:t>(</a:t>
            </a:r>
            <a:r>
              <a:rPr lang="ko-KR" altLang="en-US" sz="1200" dirty="0"/>
              <a:t>관리자</a:t>
            </a:r>
            <a:r>
              <a:rPr lang="en-US" altLang="ko-KR" sz="1200" dirty="0"/>
              <a:t>) </a:t>
            </a:r>
            <a:r>
              <a:rPr lang="ko-KR" altLang="en-US" sz="1200" dirty="0"/>
              <a:t>회원만 접근 가능</a:t>
            </a:r>
            <a:endParaRPr lang="en-US" altLang="ko-KR" sz="1200" dirty="0"/>
          </a:p>
        </p:txBody>
      </p:sp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0BF68B1F-09BD-4104-8873-330AAA6A9D31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8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AB5B4-9933-4039-B2EE-DAA17786EFEE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58092B-FDEA-4C13-BA58-441B381D2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585A80-CD0F-4222-8613-D5E04EF57918}"/>
              </a:ext>
            </a:extLst>
          </p:cNvPr>
          <p:cNvSpPr txBox="1"/>
          <p:nvPr/>
        </p:nvSpPr>
        <p:spPr>
          <a:xfrm>
            <a:off x="8645120" y="2204676"/>
            <a:ext cx="311157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이번 주 판매 현황</a:t>
            </a:r>
            <a:endParaRPr lang="en-US" altLang="ko-KR" dirty="0"/>
          </a:p>
          <a:p>
            <a:r>
              <a:rPr lang="ko-KR" altLang="en-US" dirty="0"/>
              <a:t>▶ 전체 주문 현황</a:t>
            </a:r>
            <a:endParaRPr lang="en-US" altLang="ko-KR" dirty="0"/>
          </a:p>
          <a:p>
            <a:r>
              <a:rPr lang="ko-KR" altLang="en-US" dirty="0"/>
              <a:t>▶ 상품 리스트</a:t>
            </a:r>
            <a:endParaRPr lang="en-US" altLang="ko-KR" dirty="0"/>
          </a:p>
          <a:p>
            <a:r>
              <a:rPr lang="ko-KR" altLang="en-US" dirty="0"/>
              <a:t>▶ 회원 목록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ko-KR" altLang="en-US" dirty="0"/>
              <a:t>▶ 지난주 판매 현황</a:t>
            </a:r>
            <a:endParaRPr lang="en-US" altLang="ko-KR" dirty="0"/>
          </a:p>
          <a:p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이번 달 판매 현황</a:t>
            </a:r>
            <a:endParaRPr lang="en-US" altLang="ko-KR" dirty="0"/>
          </a:p>
          <a:p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연말 결산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66F538-9537-410B-B396-A55375935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72" y="2154657"/>
            <a:ext cx="1780216" cy="28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84A1D0-033E-4362-A876-CE45E4655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876000" y="2154657"/>
            <a:ext cx="5808515" cy="3960000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5A345BA7-1122-450F-8323-3BC88F2C2844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7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C65F82-CAF0-49E5-A5CD-142E35F93926}"/>
              </a:ext>
            </a:extLst>
          </p:cNvPr>
          <p:cNvSpPr/>
          <p:nvPr/>
        </p:nvSpPr>
        <p:spPr>
          <a:xfrm>
            <a:off x="0" y="1146629"/>
            <a:ext cx="12191999" cy="57023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F63F6-9311-44EA-82E1-DC7AE374DC8C}"/>
              </a:ext>
            </a:extLst>
          </p:cNvPr>
          <p:cNvSpPr txBox="1"/>
          <p:nvPr/>
        </p:nvSpPr>
        <p:spPr>
          <a:xfrm>
            <a:off x="3726872" y="3167390"/>
            <a:ext cx="1812174" cy="523220"/>
          </a:xfrm>
          <a:prstGeom prst="rect">
            <a:avLst/>
          </a:prstGeom>
          <a:solidFill>
            <a:schemeClr val="bg1"/>
          </a:solidFill>
          <a:effectLst>
            <a:outerShdw blurRad="101600" dist="50800" dir="6600000" sx="104000" sy="104000" algn="tr" rotWithShape="0">
              <a:srgbClr val="FFB94F">
                <a:alpha val="70000"/>
              </a:srgb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FDF79-A281-4964-A567-F35619560A30}"/>
              </a:ext>
            </a:extLst>
          </p:cNvPr>
          <p:cNvSpPr txBox="1"/>
          <p:nvPr/>
        </p:nvSpPr>
        <p:spPr>
          <a:xfrm>
            <a:off x="5979885" y="2015508"/>
            <a:ext cx="3408219" cy="3570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 구성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r>
              <a:rPr lang="en-US" altLang="ko-KR" dirty="0"/>
              <a:t>2. </a:t>
            </a:r>
            <a:r>
              <a:rPr lang="ko-KR" altLang="en-US" dirty="0"/>
              <a:t>기획 의도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  <a:endParaRPr lang="en-US" altLang="ko-KR" dirty="0"/>
          </a:p>
          <a:p>
            <a:r>
              <a:rPr lang="en-US" altLang="ko-KR" dirty="0"/>
              <a:t>   3-1. </a:t>
            </a:r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   3-2. DB </a:t>
            </a:r>
            <a:r>
              <a:rPr lang="ko-KR" altLang="en-US" dirty="0"/>
              <a:t>설계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4. </a:t>
            </a:r>
            <a:r>
              <a:rPr lang="ko-KR" altLang="en-US" dirty="0"/>
              <a:t>쇼핑몰 페이지</a:t>
            </a:r>
            <a:r>
              <a:rPr lang="en-US" altLang="ko-KR" dirty="0"/>
              <a:t>&amp;</a:t>
            </a:r>
            <a:r>
              <a:rPr lang="ko-KR" altLang="en-US" dirty="0"/>
              <a:t>기능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5. </a:t>
            </a:r>
            <a:r>
              <a:rPr lang="ko-KR" altLang="en-US" dirty="0"/>
              <a:t>프로젝트 시연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6. Q&amp;A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AC2543-4751-4BF6-A85F-B7EC180DC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" y="5919548"/>
            <a:ext cx="12132000" cy="909900"/>
          </a:xfrm>
          <a:prstGeom prst="rect">
            <a:avLst/>
          </a:prstGeom>
          <a:ln>
            <a:noFill/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CBF5624-5095-405B-B2D5-E327B1502776}"/>
              </a:ext>
            </a:extLst>
          </p:cNvPr>
          <p:cNvCxnSpPr/>
          <p:nvPr/>
        </p:nvCxnSpPr>
        <p:spPr>
          <a:xfrm>
            <a:off x="36095" y="5892956"/>
            <a:ext cx="1213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D0390D1-4206-4FDB-B24B-8E92D707A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1164749"/>
            <a:ext cx="12168000" cy="548108"/>
          </a:xfrm>
          <a:prstGeom prst="rect">
            <a:avLst/>
          </a:prstGeom>
        </p:spPr>
      </p:pic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BBF5A331-B1C7-42AF-8537-2D1D221EFA87}"/>
              </a:ext>
            </a:extLst>
          </p:cNvPr>
          <p:cNvSpPr/>
          <p:nvPr/>
        </p:nvSpPr>
        <p:spPr>
          <a:xfrm flipH="1">
            <a:off x="2976300" y="0"/>
            <a:ext cx="750571" cy="43090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자유형 18">
            <a:extLst>
              <a:ext uri="{FF2B5EF4-FFF2-40B4-BE49-F238E27FC236}">
                <a16:creationId xmlns:a16="http://schemas.microsoft.com/office/drawing/2014/main" id="{13407520-0110-47CE-8FE5-BB242F9BA975}"/>
              </a:ext>
            </a:extLst>
          </p:cNvPr>
          <p:cNvSpPr/>
          <p:nvPr/>
        </p:nvSpPr>
        <p:spPr>
          <a:xfrm>
            <a:off x="0" y="0"/>
            <a:ext cx="12191999" cy="1045029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708A4C53-BA92-4908-9DFE-ACA3FB019987}"/>
              </a:ext>
            </a:extLst>
          </p:cNvPr>
          <p:cNvSpPr/>
          <p:nvPr/>
        </p:nvSpPr>
        <p:spPr>
          <a:xfrm>
            <a:off x="759885" y="600514"/>
            <a:ext cx="10440000" cy="362606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A86D3-4826-427A-883E-4AE901DA6AA7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B64367-0ACF-4B55-A133-B84D47BC7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AD203896-AA36-4B2F-AF2D-D32EA8F5F4BB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D24FC4-2D3A-463D-B437-38D2ED16C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590282" y="2626299"/>
            <a:ext cx="5257069" cy="36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A9D635-F99F-4601-88BB-049D96B730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6288256" y="2626299"/>
            <a:ext cx="525040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94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19246-0365-4CE7-9F5D-AFBD87496E7A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121236-B18E-4C69-B527-3E8E4F7F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A64F77-63D8-45C9-A76F-3AC5FDED8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6291942" y="2622732"/>
            <a:ext cx="5280468" cy="3600000"/>
          </a:xfrm>
          <a:prstGeom prst="rect">
            <a:avLst/>
          </a:prstGeom>
        </p:spPr>
      </p:pic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53DC6898-09FB-42DE-BF88-EF4450F88700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4299FB-315C-41D4-BB1B-EA4379321A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642990" y="2622732"/>
            <a:ext cx="5257069" cy="36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26613D-203F-499B-88C0-D117A2559160}"/>
              </a:ext>
            </a:extLst>
          </p:cNvPr>
          <p:cNvSpPr txBox="1"/>
          <p:nvPr/>
        </p:nvSpPr>
        <p:spPr>
          <a:xfrm>
            <a:off x="6371333" y="1857772"/>
            <a:ext cx="472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유저 타입 수정 가능</a:t>
            </a:r>
            <a:endParaRPr lang="en-US" altLang="ko-KR" sz="1200" dirty="0"/>
          </a:p>
          <a:p>
            <a:r>
              <a:rPr lang="ko-KR" altLang="en-US" sz="1200" dirty="0"/>
              <a:t>▶ 강제 탈퇴 가능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9045F-8C0E-4108-A8DE-79AEB855670E}"/>
              </a:ext>
            </a:extLst>
          </p:cNvPr>
          <p:cNvSpPr txBox="1"/>
          <p:nvPr/>
        </p:nvSpPr>
        <p:spPr>
          <a:xfrm>
            <a:off x="642990" y="1857772"/>
            <a:ext cx="472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상품 정보 수정 가능</a:t>
            </a:r>
            <a:endParaRPr lang="en-US" altLang="ko-KR" sz="1200" dirty="0"/>
          </a:p>
          <a:p>
            <a:r>
              <a:rPr lang="ko-KR" altLang="en-US" sz="1200" dirty="0"/>
              <a:t>▶ 상품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상품 가격</a:t>
            </a:r>
            <a:r>
              <a:rPr lang="en-US" altLang="ko-KR" sz="1200" dirty="0"/>
              <a:t>, </a:t>
            </a:r>
            <a:r>
              <a:rPr lang="ko-KR" altLang="en-US" sz="1200" dirty="0"/>
              <a:t>상품 재고만 수정 가능</a:t>
            </a:r>
            <a:endParaRPr lang="en-US" altLang="ko-KR" sz="1200" dirty="0"/>
          </a:p>
          <a:p>
            <a:r>
              <a:rPr lang="ko-KR" altLang="en-US" sz="1200" dirty="0"/>
              <a:t>▶ 취소 버튼 누르면 상품 리스트 페이지로 이동</a:t>
            </a:r>
            <a:endParaRPr lang="en-US" altLang="ko-KR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D9FBD5-DE00-44DF-BF1E-C0CFF48234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740644" y="2738882"/>
            <a:ext cx="525706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0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19246-0365-4CE7-9F5D-AFBD87496E7A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121236-B18E-4C69-B527-3E8E4F7F5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F72659-B20B-4174-80ED-72F055554E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2931737" y="2245101"/>
            <a:ext cx="6328526" cy="4320000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A3986220-A5D1-47DF-8C1B-F350F72E2823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D8D1E-73F4-4444-81F7-3685935039FC}"/>
              </a:ext>
            </a:extLst>
          </p:cNvPr>
          <p:cNvSpPr txBox="1"/>
          <p:nvPr/>
        </p:nvSpPr>
        <p:spPr>
          <a:xfrm>
            <a:off x="4690074" y="1818367"/>
            <a:ext cx="2830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</a:t>
            </a:r>
            <a:r>
              <a:rPr lang="en-US" altLang="ko-KR" sz="1200" dirty="0"/>
              <a:t>saved reports </a:t>
            </a:r>
            <a:r>
              <a:rPr lang="ko-KR" altLang="en-US" sz="1200" dirty="0"/>
              <a:t>는 차후 구현할 기능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3475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19246-0365-4CE7-9F5D-AFBD87496E7A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121236-B18E-4C69-B527-3E8E4F7F5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02B3BD-39D9-4769-AFF2-63FE32CBB9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628818" y="2622731"/>
            <a:ext cx="5273772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622690-C2D9-4E27-A30E-0EDAE942EF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1"/>
          <a:stretch/>
        </p:blipFill>
        <p:spPr>
          <a:xfrm>
            <a:off x="6289412" y="2622731"/>
            <a:ext cx="5319459" cy="36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E2DD41-97C3-47A9-847A-41C965E63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33" y="2442731"/>
            <a:ext cx="5155615" cy="39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0B0777-EB4A-41E8-BEDC-98F663416A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6289412" y="2622731"/>
            <a:ext cx="5273772" cy="360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4DA84B-044B-4ED7-A3E5-4C302E6BFF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715" t="11127" b="4641"/>
          <a:stretch/>
        </p:blipFill>
        <p:spPr>
          <a:xfrm>
            <a:off x="578368" y="2622731"/>
            <a:ext cx="5340349" cy="360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DE81CF-3133-4802-86B3-5E838A9D245D}"/>
              </a:ext>
            </a:extLst>
          </p:cNvPr>
          <p:cNvSpPr txBox="1"/>
          <p:nvPr/>
        </p:nvSpPr>
        <p:spPr>
          <a:xfrm>
            <a:off x="694577" y="1857772"/>
            <a:ext cx="472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비회원도 장바구니 담기</a:t>
            </a:r>
            <a:r>
              <a:rPr lang="en-US" altLang="ko-KR" sz="1200" dirty="0"/>
              <a:t>, </a:t>
            </a:r>
            <a:r>
              <a:rPr lang="ko-KR" altLang="en-US" sz="1200" dirty="0"/>
              <a:t>주문 페이지 이동까지는 가능</a:t>
            </a:r>
            <a:endParaRPr lang="en-US" altLang="ko-KR" sz="1200" dirty="0"/>
          </a:p>
          <a:p>
            <a:r>
              <a:rPr lang="ko-KR" altLang="en-US" sz="1200" dirty="0"/>
              <a:t>▶ 주문 버튼 누르면 로그인 페이지로 이동</a:t>
            </a:r>
            <a:endParaRPr lang="en-US" altLang="ko-KR" sz="1200" dirty="0"/>
          </a:p>
        </p:txBody>
      </p:sp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3BEE5FAC-22A1-45C0-AF68-DCD5D03E379E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9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9C79D-E68D-4DED-BE07-2B2E8E547EAE}"/>
              </a:ext>
            </a:extLst>
          </p:cNvPr>
          <p:cNvSpPr txBox="1"/>
          <p:nvPr/>
        </p:nvSpPr>
        <p:spPr>
          <a:xfrm>
            <a:off x="6371333" y="1857772"/>
            <a:ext cx="4729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▶ 상품 품절 시 주문 불가능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56C321-7E2D-4C50-9D11-2580E5316F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6289412" y="2627167"/>
            <a:ext cx="525040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8" y="228440"/>
            <a:ext cx="750571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5.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프로젝트 시연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64E5F-7D80-4634-8DE5-5984D3317422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426908-94BC-4881-A8EC-DE1D15D5B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10" name="그림 9">
            <a:hlinkClick r:id="rId3"/>
            <a:extLst>
              <a:ext uri="{FF2B5EF4-FFF2-40B4-BE49-F238E27FC236}">
                <a16:creationId xmlns:a16="http://schemas.microsoft.com/office/drawing/2014/main" id="{A8D541B7-BF88-4EF4-A150-59B0839BE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/>
          <a:stretch/>
        </p:blipFill>
        <p:spPr>
          <a:xfrm>
            <a:off x="2936955" y="1974657"/>
            <a:ext cx="6336562" cy="4320000"/>
          </a:xfrm>
          <a:prstGeom prst="rect">
            <a:avLst/>
          </a:prstGeom>
        </p:spPr>
      </p:pic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9A4A9403-3152-4E9A-B1CD-6EA4E3E1381B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53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8" y="228440"/>
            <a:ext cx="750571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6. Q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8F220C-0F5D-4F25-8B8E-F91E9BDC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126" y="2246826"/>
            <a:ext cx="3337747" cy="3337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FF4317-64A1-4C2A-B84A-6F5D47C731BF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CED1EF-C360-4138-B0D8-90BB76B27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5F35730A-C62E-4F0D-A88D-3782DB240594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71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29540" y="1117366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8" y="228440"/>
            <a:ext cx="750571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09D1A62B-61DE-46B0-A1E6-8CCC31065EFC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김경아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김희찬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이규승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이재인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505979" y="142362"/>
            <a:ext cx="2324100" cy="5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rgbClr val="44546A">
                    <a:lumMod val="75000"/>
                  </a:srgbClr>
                </a:solidFill>
              </a:rPr>
              <a:t>1. </a:t>
            </a:r>
            <a:r>
              <a:rPr lang="ko-KR" altLang="en-US" sz="2200" b="1" dirty="0">
                <a:solidFill>
                  <a:srgbClr val="44546A">
                    <a:lumMod val="75000"/>
                  </a:srgbClr>
                </a:solidFill>
              </a:rPr>
              <a:t>팀 구성</a:t>
            </a:r>
            <a:endParaRPr lang="en-US" altLang="ko-KR" sz="22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39458-2B3B-4718-A158-9AFDA6D36F98}"/>
              </a:ext>
            </a:extLst>
          </p:cNvPr>
          <p:cNvSpPr/>
          <p:nvPr/>
        </p:nvSpPr>
        <p:spPr>
          <a:xfrm>
            <a:off x="1170328" y="3983166"/>
            <a:ext cx="1800000" cy="23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- Git Hub, </a:t>
            </a:r>
            <a:r>
              <a:rPr lang="en-US" altLang="ko-KR" sz="800" dirty="0" err="1">
                <a:solidFill>
                  <a:schemeClr val="tx1"/>
                </a:solidFill>
              </a:rPr>
              <a:t>Pull&amp;Request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관리 및 </a:t>
            </a:r>
            <a:r>
              <a:rPr lang="en-US" altLang="ko-KR" sz="800" dirty="0">
                <a:solidFill>
                  <a:schemeClr val="tx1"/>
                </a:solidFill>
              </a:rPr>
              <a:t>Merge.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로그인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회원가입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마이페이지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정보수정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탈퇴 및 유효성검사 기능 구현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필터 기능 구현 및 추가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Q&amp;A </a:t>
            </a:r>
            <a:r>
              <a:rPr lang="ko-KR" altLang="en-US" sz="800" dirty="0">
                <a:solidFill>
                  <a:schemeClr val="tx1"/>
                </a:solidFill>
              </a:rPr>
              <a:t>게시판 추가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수정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댓글 기능 구현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장바구니 추가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수정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삭제 기능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주문 불러오기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일부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ko-KR" altLang="en-US" sz="800" dirty="0">
                <a:solidFill>
                  <a:schemeClr val="tx1"/>
                </a:solidFill>
              </a:rPr>
              <a:t>및 게스트 기능 구현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</a:rPr>
              <a:t>밀키트</a:t>
            </a:r>
            <a:r>
              <a:rPr lang="ko-KR" altLang="en-US" sz="800" dirty="0">
                <a:solidFill>
                  <a:schemeClr val="tx1"/>
                </a:solidFill>
              </a:rPr>
              <a:t> 상품리스트 </a:t>
            </a:r>
            <a:r>
              <a:rPr lang="ko-KR" altLang="en-US" sz="800" dirty="0" err="1">
                <a:solidFill>
                  <a:schemeClr val="tx1"/>
                </a:solidFill>
              </a:rPr>
              <a:t>인기순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err="1">
                <a:solidFill>
                  <a:schemeClr val="tx1"/>
                </a:solidFill>
              </a:rPr>
              <a:t>최신순</a:t>
            </a:r>
            <a:r>
              <a:rPr lang="ko-KR" altLang="en-US" sz="800" dirty="0">
                <a:solidFill>
                  <a:schemeClr val="tx1"/>
                </a:solidFill>
              </a:rPr>
              <a:t> 기능구현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</a:rPr>
              <a:t>밀키트</a:t>
            </a:r>
            <a:r>
              <a:rPr lang="ko-KR" altLang="en-US" sz="800" dirty="0">
                <a:solidFill>
                  <a:schemeClr val="tx1"/>
                </a:solidFill>
              </a:rPr>
              <a:t> 상품추가 유효성검사 기능 구현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ko-KR" altLang="en-US" sz="800" dirty="0">
                <a:solidFill>
                  <a:schemeClr val="tx1"/>
                </a:solidFill>
              </a:rPr>
              <a:t>관리자 페이지에서 </a:t>
            </a:r>
            <a:r>
              <a:rPr lang="en-US" altLang="ko-KR" sz="800" dirty="0">
                <a:solidFill>
                  <a:schemeClr val="tx1"/>
                </a:solidFill>
              </a:rPr>
              <a:t>user type </a:t>
            </a:r>
            <a:r>
              <a:rPr lang="ko-KR" altLang="en-US" sz="800" dirty="0">
                <a:solidFill>
                  <a:schemeClr val="tx1"/>
                </a:solidFill>
              </a:rPr>
              <a:t>수정기능 구현</a:t>
            </a:r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-</a:t>
            </a:r>
            <a:r>
              <a:rPr lang="en-US" altLang="ko-KR" sz="800" dirty="0" err="1">
                <a:solidFill>
                  <a:schemeClr val="tx1"/>
                </a:solidFill>
              </a:rPr>
              <a:t>tel</a:t>
            </a:r>
            <a:r>
              <a:rPr lang="en-US" altLang="ko-KR" sz="800" dirty="0">
                <a:solidFill>
                  <a:schemeClr val="tx1"/>
                </a:solidFill>
              </a:rPr>
              <a:t> int </a:t>
            </a:r>
            <a:r>
              <a:rPr lang="ko-KR" altLang="en-US" sz="800" dirty="0">
                <a:solidFill>
                  <a:schemeClr val="tx1"/>
                </a:solidFill>
              </a:rPr>
              <a:t>로 되어있는 것 수정</a:t>
            </a:r>
            <a:r>
              <a:rPr lang="en-US" altLang="ko-KR" sz="800" dirty="0">
                <a:solidFill>
                  <a:schemeClr val="tx1"/>
                </a:solidFill>
              </a:rPr>
              <a:t>, Q&amp;A </a:t>
            </a:r>
            <a:r>
              <a:rPr lang="ko-KR" altLang="en-US" sz="800" dirty="0">
                <a:solidFill>
                  <a:schemeClr val="tx1"/>
                </a:solidFill>
              </a:rPr>
              <a:t>댓글기능 추가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5855F6-4BC2-4347-81BF-5D7A01B55E30}"/>
              </a:ext>
            </a:extLst>
          </p:cNvPr>
          <p:cNvSpPr/>
          <p:nvPr/>
        </p:nvSpPr>
        <p:spPr>
          <a:xfrm>
            <a:off x="3238326" y="3983166"/>
            <a:ext cx="1800000" cy="23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>
                <a:solidFill>
                  <a:schemeClr val="tx1"/>
                </a:solidFill>
              </a:rPr>
              <a:t>장바구니 패키지 구성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>
                <a:solidFill>
                  <a:schemeClr val="tx1"/>
                </a:solidFill>
              </a:rPr>
              <a:t>장바구니 </a:t>
            </a:r>
            <a:r>
              <a:rPr lang="en-US" altLang="ko-KR" sz="1000" dirty="0" err="1">
                <a:solidFill>
                  <a:schemeClr val="tx1"/>
                </a:solidFill>
              </a:rPr>
              <a:t>sql</a:t>
            </a:r>
            <a:r>
              <a:rPr lang="ko-KR" altLang="en-US" sz="1000" dirty="0">
                <a:solidFill>
                  <a:schemeClr val="tx1"/>
                </a:solidFill>
              </a:rPr>
              <a:t> 구문 작성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-My Page </a:t>
            </a:r>
            <a:r>
              <a:rPr lang="ko-KR" altLang="en-US" sz="1000" dirty="0">
                <a:solidFill>
                  <a:schemeClr val="tx1"/>
                </a:solidFill>
              </a:rPr>
              <a:t>구성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>
                <a:solidFill>
                  <a:schemeClr val="tx1"/>
                </a:solidFill>
              </a:rPr>
              <a:t>주문내역</a:t>
            </a:r>
            <a:r>
              <a:rPr lang="en-US" altLang="ko-KR" sz="1000" dirty="0">
                <a:solidFill>
                  <a:schemeClr val="tx1"/>
                </a:solidFill>
              </a:rPr>
              <a:t>/Q&amp;A/</a:t>
            </a:r>
            <a:r>
              <a:rPr lang="ko-KR" altLang="en-US" sz="1000" dirty="0">
                <a:solidFill>
                  <a:schemeClr val="tx1"/>
                </a:solidFill>
              </a:rPr>
              <a:t>장바구니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이번주 판매현황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전체 주문현황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상품리스트 헤딩과 테이블 </a:t>
            </a:r>
            <a:r>
              <a:rPr lang="en-US" altLang="ko-KR" sz="1000" dirty="0" err="1">
                <a:solidFill>
                  <a:schemeClr val="tx1"/>
                </a:solidFill>
              </a:rPr>
              <a:t>css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정렬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>
                <a:solidFill>
                  <a:schemeClr val="tx1"/>
                </a:solidFill>
              </a:rPr>
              <a:t>오류 찾기 </a:t>
            </a:r>
            <a:r>
              <a:rPr lang="en-US" altLang="ko-KR" sz="1000" dirty="0">
                <a:solidFill>
                  <a:schemeClr val="tx1"/>
                </a:solidFill>
              </a:rPr>
              <a:t>/ </a:t>
            </a:r>
            <a:r>
              <a:rPr lang="ko-KR" altLang="en-US" sz="1000" dirty="0">
                <a:solidFill>
                  <a:schemeClr val="tx1"/>
                </a:solidFill>
              </a:rPr>
              <a:t>수정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-ppt </a:t>
            </a:r>
            <a:r>
              <a:rPr lang="ko-KR" altLang="en-US" sz="1000" dirty="0">
                <a:solidFill>
                  <a:schemeClr val="tx1"/>
                </a:solidFill>
              </a:rPr>
              <a:t>작성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7C6A34-BE05-4972-9AF4-9D2E661FFE48}"/>
              </a:ext>
            </a:extLst>
          </p:cNvPr>
          <p:cNvSpPr/>
          <p:nvPr/>
        </p:nvSpPr>
        <p:spPr>
          <a:xfrm>
            <a:off x="5306321" y="3983166"/>
            <a:ext cx="1800000" cy="23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관리자 페이지 담당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주문 프로세스 담당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회원 관리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상품 등록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주문 현황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사이드바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주문 페이지 구현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마이 페이지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주문 내역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사이드바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장바구니 오류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오류 찾기 </a:t>
            </a:r>
            <a:r>
              <a:rPr lang="en-US" altLang="ko-KR" sz="1200" dirty="0">
                <a:solidFill>
                  <a:schemeClr val="tx1"/>
                </a:solidFill>
              </a:rPr>
              <a:t>/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763F32-6E71-41EB-B0EF-5E55BEB8053E}"/>
              </a:ext>
            </a:extLst>
          </p:cNvPr>
          <p:cNvSpPr/>
          <p:nvPr/>
        </p:nvSpPr>
        <p:spPr>
          <a:xfrm>
            <a:off x="7374318" y="3983031"/>
            <a:ext cx="1800000" cy="23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Mealkit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파트 담당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</a:rPr>
              <a:t>Mealkit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관련 </a:t>
            </a:r>
            <a:r>
              <a:rPr lang="en-US" altLang="ko-KR" sz="800" dirty="0" err="1">
                <a:solidFill>
                  <a:schemeClr val="tx1"/>
                </a:solidFill>
              </a:rPr>
              <a:t>db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작성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각 나라별 </a:t>
            </a:r>
            <a:r>
              <a:rPr lang="en-US" altLang="ko-KR" sz="800" dirty="0" err="1">
                <a:solidFill>
                  <a:schemeClr val="tx1"/>
                </a:solidFill>
              </a:rPr>
              <a:t>mealkit</a:t>
            </a:r>
            <a:r>
              <a:rPr lang="en-US" altLang="ko-KR" sz="800" dirty="0">
                <a:solidFill>
                  <a:schemeClr val="tx1"/>
                </a:solidFill>
              </a:rPr>
              <a:t> list </a:t>
            </a:r>
            <a:r>
              <a:rPr lang="ko-KR" altLang="en-US" sz="800" dirty="0">
                <a:solidFill>
                  <a:schemeClr val="tx1"/>
                </a:solidFill>
              </a:rPr>
              <a:t>불러오기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detail</a:t>
            </a:r>
            <a:r>
              <a:rPr lang="ko-KR" altLang="en-US" sz="800" dirty="0">
                <a:solidFill>
                  <a:schemeClr val="tx1"/>
                </a:solidFill>
              </a:rPr>
              <a:t>에서 상품 정보 불러오기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detail</a:t>
            </a:r>
            <a:r>
              <a:rPr lang="ko-KR" altLang="en-US" sz="800" dirty="0">
                <a:solidFill>
                  <a:schemeClr val="tx1"/>
                </a:solidFill>
              </a:rPr>
              <a:t>에서 상세내용 작성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수정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삭제기능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상세내용을 상품이랑 연결하여 화면에 표시하기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</a:rPr>
              <a:t>mealkit</a:t>
            </a:r>
            <a:r>
              <a:rPr lang="en-US" altLang="ko-KR" sz="800" dirty="0">
                <a:solidFill>
                  <a:schemeClr val="tx1"/>
                </a:solidFill>
              </a:rPr>
              <a:t> detail </a:t>
            </a:r>
            <a:r>
              <a:rPr lang="ko-KR" altLang="en-US" sz="800" dirty="0">
                <a:solidFill>
                  <a:schemeClr val="tx1"/>
                </a:solidFill>
              </a:rPr>
              <a:t>상품 재고가 없으면 품절처리</a:t>
            </a:r>
          </a:p>
          <a:p>
            <a:endParaRPr lang="ko-KR" altLang="en-US" sz="800" dirty="0">
              <a:solidFill>
                <a:schemeClr val="tx1"/>
              </a:solidFill>
            </a:endParaRPr>
          </a:p>
          <a:p>
            <a:r>
              <a:rPr lang="ko-KR" altLang="en-US" sz="800" dirty="0">
                <a:solidFill>
                  <a:schemeClr val="tx1"/>
                </a:solidFill>
              </a:rPr>
              <a:t>전체적인 </a:t>
            </a:r>
            <a:r>
              <a:rPr lang="en-US" altLang="ko-KR" sz="800" dirty="0">
                <a:solidFill>
                  <a:schemeClr val="tx1"/>
                </a:solidFill>
              </a:rPr>
              <a:t>CSS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navbar, footer </a:t>
            </a:r>
            <a:r>
              <a:rPr lang="ko-KR" altLang="en-US" sz="800" dirty="0">
                <a:solidFill>
                  <a:schemeClr val="tx1"/>
                </a:solidFill>
              </a:rPr>
              <a:t>제작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home </a:t>
            </a:r>
            <a:r>
              <a:rPr lang="en-US" altLang="ko-KR" sz="800" dirty="0" err="1">
                <a:solidFill>
                  <a:schemeClr val="tx1"/>
                </a:solidFill>
              </a:rPr>
              <a:t>css</a:t>
            </a:r>
            <a:r>
              <a:rPr lang="ko-KR" altLang="en-US" sz="800" dirty="0">
                <a:solidFill>
                  <a:schemeClr val="tx1"/>
                </a:solidFill>
              </a:rPr>
              <a:t>틀 구현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</a:rPr>
              <a:t>mealkit</a:t>
            </a:r>
            <a:r>
              <a:rPr lang="en-US" altLang="ko-KR" sz="800" dirty="0">
                <a:solidFill>
                  <a:schemeClr val="tx1"/>
                </a:solidFill>
              </a:rPr>
              <a:t> list </a:t>
            </a:r>
            <a:r>
              <a:rPr lang="en-US" altLang="ko-KR" sz="800" dirty="0" err="1">
                <a:solidFill>
                  <a:schemeClr val="tx1"/>
                </a:solidFill>
              </a:rPr>
              <a:t>css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적용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en-US" altLang="ko-KR" sz="800" dirty="0" err="1">
                <a:solidFill>
                  <a:schemeClr val="tx1"/>
                </a:solidFill>
              </a:rPr>
              <a:t>mealkit</a:t>
            </a:r>
            <a:r>
              <a:rPr lang="en-US" altLang="ko-KR" sz="800" dirty="0">
                <a:solidFill>
                  <a:schemeClr val="tx1"/>
                </a:solidFill>
              </a:rPr>
              <a:t> detail </a:t>
            </a:r>
            <a:r>
              <a:rPr lang="en-US" altLang="ko-KR" sz="800" dirty="0" err="1">
                <a:solidFill>
                  <a:schemeClr val="tx1"/>
                </a:solidFill>
              </a:rPr>
              <a:t>css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오류수정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모든 </a:t>
            </a:r>
            <a:r>
              <a:rPr lang="en-US" altLang="ko-KR" sz="800" dirty="0">
                <a:solidFill>
                  <a:schemeClr val="tx1"/>
                </a:solidFill>
              </a:rPr>
              <a:t>form</a:t>
            </a:r>
            <a:r>
              <a:rPr lang="ko-KR" altLang="en-US" sz="800" dirty="0">
                <a:solidFill>
                  <a:schemeClr val="tx1"/>
                </a:solidFill>
              </a:rPr>
              <a:t>과 </a:t>
            </a:r>
            <a:r>
              <a:rPr lang="en-US" altLang="ko-KR" sz="800" dirty="0">
                <a:solidFill>
                  <a:schemeClr val="tx1"/>
                </a:solidFill>
              </a:rPr>
              <a:t>button </a:t>
            </a:r>
            <a:r>
              <a:rPr lang="ko-KR" altLang="en-US" sz="800" dirty="0">
                <a:solidFill>
                  <a:schemeClr val="tx1"/>
                </a:solidFill>
              </a:rPr>
              <a:t>등 </a:t>
            </a:r>
            <a:r>
              <a:rPr lang="en-US" altLang="ko-KR" sz="800" dirty="0" err="1">
                <a:solidFill>
                  <a:schemeClr val="tx1"/>
                </a:solidFill>
              </a:rPr>
              <a:t>css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적용</a:t>
            </a:r>
          </a:p>
          <a:p>
            <a:endParaRPr lang="ko-KR" altLang="en-US" sz="800" dirty="0">
              <a:solidFill>
                <a:schemeClr val="tx1"/>
              </a:solidFill>
            </a:endParaRPr>
          </a:p>
          <a:p>
            <a:r>
              <a:rPr lang="ko-KR" altLang="en-US" sz="800" dirty="0" err="1">
                <a:solidFill>
                  <a:schemeClr val="tx1"/>
                </a:solidFill>
              </a:rPr>
              <a:t>오류찾기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</a:rPr>
              <a:t>코드오류수정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259388-E2E0-47EB-AA65-39B684F566F7}"/>
              </a:ext>
            </a:extLst>
          </p:cNvPr>
          <p:cNvSpPr/>
          <p:nvPr/>
        </p:nvSpPr>
        <p:spPr>
          <a:xfrm>
            <a:off x="9442314" y="3979968"/>
            <a:ext cx="1800000" cy="23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tx1"/>
                </a:solidFill>
              </a:rPr>
              <a:t>Mealkit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파트 담당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밀키트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detail page </a:t>
            </a:r>
            <a:r>
              <a:rPr lang="ko-KR" altLang="en-US" sz="1200" dirty="0">
                <a:solidFill>
                  <a:schemeClr val="tx1"/>
                </a:solidFill>
              </a:rPr>
              <a:t>작성 및 수정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밀키트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Controller, </a:t>
            </a:r>
            <a:r>
              <a:rPr lang="en-US" altLang="ko-KR" sz="1200" dirty="0" err="1">
                <a:solidFill>
                  <a:schemeClr val="tx1"/>
                </a:solidFill>
              </a:rPr>
              <a:t>Dto</a:t>
            </a:r>
            <a:r>
              <a:rPr lang="en-US" altLang="ko-KR" sz="1200" dirty="0">
                <a:solidFill>
                  <a:schemeClr val="tx1"/>
                </a:solidFill>
              </a:rPr>
              <a:t>, Dao, Service </a:t>
            </a:r>
            <a:r>
              <a:rPr lang="ko-KR" altLang="en-US" sz="1200" dirty="0">
                <a:solidFill>
                  <a:schemeClr val="tx1"/>
                </a:solidFill>
              </a:rPr>
              <a:t>패키지 하위 클래스 및 </a:t>
            </a:r>
            <a:r>
              <a:rPr lang="en-US" altLang="ko-KR" sz="1200" dirty="0">
                <a:solidFill>
                  <a:schemeClr val="tx1"/>
                </a:solidFill>
              </a:rPr>
              <a:t>Interface </a:t>
            </a:r>
            <a:r>
              <a:rPr lang="ko-KR" altLang="en-US" sz="1200" dirty="0">
                <a:solidFill>
                  <a:schemeClr val="tx1"/>
                </a:solidFill>
              </a:rPr>
              <a:t>작성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-home </a:t>
            </a:r>
            <a:r>
              <a:rPr lang="ko-KR" altLang="en-US" sz="1200" dirty="0">
                <a:solidFill>
                  <a:schemeClr val="tx1"/>
                </a:solidFill>
              </a:rPr>
              <a:t>페이지 이미지 및 </a:t>
            </a:r>
            <a:r>
              <a:rPr lang="en-US" altLang="ko-KR" sz="1200" dirty="0" err="1">
                <a:solidFill>
                  <a:schemeClr val="tx1"/>
                </a:solidFill>
              </a:rPr>
              <a:t>css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밀키트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list </a:t>
            </a:r>
            <a:r>
              <a:rPr lang="ko-KR" altLang="en-US" sz="1200" dirty="0">
                <a:solidFill>
                  <a:schemeClr val="tx1"/>
                </a:solidFill>
              </a:rPr>
              <a:t>작성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오류 찾기 </a:t>
            </a:r>
            <a:r>
              <a:rPr lang="en-US" altLang="ko-KR" sz="1200" dirty="0">
                <a:solidFill>
                  <a:schemeClr val="tx1"/>
                </a:solidFill>
              </a:rPr>
              <a:t>/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3937FB-6347-4E78-96F5-3830AD733D48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5B9BE0-4009-453E-88CC-E83E3373A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5837BE-3024-47B9-98A2-BCA179D98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7" y="1941907"/>
            <a:ext cx="1440000" cy="1440000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96E94A-554B-4504-B957-F9364D9A2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683" y="1941298"/>
            <a:ext cx="1440000" cy="1440000"/>
          </a:xfrm>
          <a:prstGeom prst="ellipse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768B3EF-4F30-4176-8D35-B0C77298F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679" y="1941298"/>
            <a:ext cx="1440000" cy="1440000"/>
          </a:xfrm>
          <a:prstGeom prst="ellipse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01DEC39-D914-4D25-A34A-70FD1956BC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6" b="93349" l="9976" r="89786">
                        <a14:foregroundMark x1="57007" y1="16152" x2="57007" y2="16152"/>
                        <a14:foregroundMark x1="21615" y1="86461" x2="21615" y2="88124"/>
                        <a14:foregroundMark x1="69359" y1="93349" x2="73397" y2="92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1" y="1941298"/>
            <a:ext cx="1440000" cy="144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8DFD3F-0A11-4A1F-BDD8-397A54DD9DFC}"/>
              </a:ext>
            </a:extLst>
          </p:cNvPr>
          <p:cNvSpPr txBox="1"/>
          <p:nvPr/>
        </p:nvSpPr>
        <p:spPr>
          <a:xfrm>
            <a:off x="1569265" y="3508815"/>
            <a:ext cx="1055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5BE614-403E-4535-80BB-239301DB28C7}"/>
              </a:ext>
            </a:extLst>
          </p:cNvPr>
          <p:cNvSpPr txBox="1"/>
          <p:nvPr/>
        </p:nvSpPr>
        <p:spPr>
          <a:xfrm>
            <a:off x="3626375" y="3489520"/>
            <a:ext cx="1055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김경아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B8FD53-F022-418B-8B50-F1532976F463}"/>
              </a:ext>
            </a:extLst>
          </p:cNvPr>
          <p:cNvSpPr txBox="1"/>
          <p:nvPr/>
        </p:nvSpPr>
        <p:spPr>
          <a:xfrm>
            <a:off x="5683486" y="3489520"/>
            <a:ext cx="1055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김희찬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AA289E-1D46-47EE-A299-717C711468D4}"/>
              </a:ext>
            </a:extLst>
          </p:cNvPr>
          <p:cNvSpPr txBox="1"/>
          <p:nvPr/>
        </p:nvSpPr>
        <p:spPr>
          <a:xfrm>
            <a:off x="7773255" y="3492512"/>
            <a:ext cx="1055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이규승</a:t>
            </a:r>
            <a:endParaRPr lang="ko-KR" alt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DDCAC8-8B03-4BDA-BABB-DF2ABF92C0CE}"/>
              </a:ext>
            </a:extLst>
          </p:cNvPr>
          <p:cNvSpPr txBox="1"/>
          <p:nvPr/>
        </p:nvSpPr>
        <p:spPr>
          <a:xfrm>
            <a:off x="9841251" y="3492512"/>
            <a:ext cx="1055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이재인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65E6B8E-B777-4C15-880C-2AF8EBB02912}"/>
              </a:ext>
            </a:extLst>
          </p:cNvPr>
          <p:cNvSpPr/>
          <p:nvPr/>
        </p:nvSpPr>
        <p:spPr>
          <a:xfrm>
            <a:off x="1567896" y="3561098"/>
            <a:ext cx="72000" cy="252000"/>
          </a:xfrm>
          <a:prstGeom prst="round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0191A9-6E07-43C8-9B7B-74608B9CB20C}"/>
              </a:ext>
            </a:extLst>
          </p:cNvPr>
          <p:cNvSpPr/>
          <p:nvPr/>
        </p:nvSpPr>
        <p:spPr>
          <a:xfrm>
            <a:off x="3587034" y="3561098"/>
            <a:ext cx="72000" cy="252000"/>
          </a:xfrm>
          <a:prstGeom prst="round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BC48088-DBFB-4509-A6B1-DF03DFA870E6}"/>
              </a:ext>
            </a:extLst>
          </p:cNvPr>
          <p:cNvSpPr/>
          <p:nvPr/>
        </p:nvSpPr>
        <p:spPr>
          <a:xfrm>
            <a:off x="5644144" y="3561098"/>
            <a:ext cx="72000" cy="252000"/>
          </a:xfrm>
          <a:prstGeom prst="round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61D1BEA-1CC0-4E2D-BDED-3DE1052FC433}"/>
              </a:ext>
            </a:extLst>
          </p:cNvPr>
          <p:cNvSpPr/>
          <p:nvPr/>
        </p:nvSpPr>
        <p:spPr>
          <a:xfrm>
            <a:off x="7715482" y="3561098"/>
            <a:ext cx="72000" cy="252000"/>
          </a:xfrm>
          <a:prstGeom prst="round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C121448-6774-42B7-9424-5E3E68A616C0}"/>
              </a:ext>
            </a:extLst>
          </p:cNvPr>
          <p:cNvSpPr/>
          <p:nvPr/>
        </p:nvSpPr>
        <p:spPr>
          <a:xfrm>
            <a:off x="9827024" y="3561098"/>
            <a:ext cx="72000" cy="252000"/>
          </a:xfrm>
          <a:prstGeom prst="round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2992BA2-63A3-4AF2-AEE5-A0B945E60E4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677" b="75080" l="36284" r="65098">
                        <a14:foregroundMark x1="52361" y1="48016" x2="52361" y2="48016"/>
                        <a14:foregroundMark x1="52446" y1="46693" x2="52446" y2="46693"/>
                        <a14:foregroundMark x1="45751" y1="48413" x2="45751" y2="484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82" t="25127" r="31300" b="19370"/>
          <a:stretch/>
        </p:blipFill>
        <p:spPr>
          <a:xfrm>
            <a:off x="1331693" y="1941298"/>
            <a:ext cx="1440002" cy="144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8699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8" y="228440"/>
            <a:ext cx="750571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09D1A62B-61DE-46B0-A1E6-8CCC31065EFC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505979" y="142362"/>
            <a:ext cx="2324100" cy="5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200" b="1" dirty="0">
                <a:solidFill>
                  <a:srgbClr val="44546A">
                    <a:lumMod val="75000"/>
                  </a:srgbClr>
                </a:solidFill>
              </a:rPr>
              <a:t>기획 의도</a:t>
            </a:r>
            <a:endParaRPr lang="en-US" altLang="ko-KR" sz="22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모서리가 둥근 직사각형 9">
            <a:extLst>
              <a:ext uri="{FF2B5EF4-FFF2-40B4-BE49-F238E27FC236}">
                <a16:creationId xmlns:a16="http://schemas.microsoft.com/office/drawing/2014/main" id="{533C4EE3-8707-4E47-91B3-B7DA9995C69D}"/>
              </a:ext>
            </a:extLst>
          </p:cNvPr>
          <p:cNvSpPr/>
          <p:nvPr/>
        </p:nvSpPr>
        <p:spPr>
          <a:xfrm>
            <a:off x="876000" y="2760277"/>
            <a:ext cx="2389714" cy="4546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밀키트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쇼핑몰 선정 이유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B9C1B-FB09-4FA1-8428-DF2F7EF247FD}"/>
              </a:ext>
            </a:extLst>
          </p:cNvPr>
          <p:cNvSpPr/>
          <p:nvPr/>
        </p:nvSpPr>
        <p:spPr>
          <a:xfrm>
            <a:off x="876000" y="1774491"/>
            <a:ext cx="5982000" cy="517180"/>
          </a:xfrm>
          <a:prstGeom prst="rect">
            <a:avLst/>
          </a:prstGeom>
          <a:ln w="19050" cap="rnd">
            <a:solidFill>
              <a:schemeClr val="tx1"/>
            </a:solidFill>
          </a:ln>
        </p:spPr>
        <p:txBody>
          <a:bodyPr wrap="square" bIns="108000" anchor="ctr" anchorCtr="1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434544"/>
                </a:solidFill>
              </a:rPr>
              <a:t>  코로나 </a:t>
            </a:r>
            <a:r>
              <a:rPr lang="en-US" altLang="ko-KR" b="1" dirty="0">
                <a:solidFill>
                  <a:srgbClr val="434544"/>
                </a:solidFill>
              </a:rPr>
              <a:t>19</a:t>
            </a:r>
            <a:r>
              <a:rPr lang="ko-KR" altLang="en-US" b="1" dirty="0">
                <a:solidFill>
                  <a:srgbClr val="434544"/>
                </a:solidFill>
              </a:rPr>
              <a:t> 및 식습관 변화로 </a:t>
            </a:r>
            <a:r>
              <a:rPr lang="ko-KR" altLang="en-US" b="1" dirty="0" err="1">
                <a:solidFill>
                  <a:srgbClr val="434544"/>
                </a:solidFill>
              </a:rPr>
              <a:t>간편식</a:t>
            </a:r>
            <a:r>
              <a:rPr lang="ko-KR" altLang="en-US" b="1" dirty="0">
                <a:solidFill>
                  <a:srgbClr val="434544"/>
                </a:solidFill>
              </a:rPr>
              <a:t> 수요 증가</a:t>
            </a:r>
            <a:endParaRPr lang="en-US" altLang="ko-KR" b="1" dirty="0">
              <a:solidFill>
                <a:srgbClr val="434544"/>
              </a:solidFill>
            </a:endParaRPr>
          </a:p>
        </p:txBody>
      </p:sp>
      <p:pic>
        <p:nvPicPr>
          <p:cNvPr id="9" name="Picture 2" descr="C:\Users\kkt84\AppData\Local\Microsoft\Windows\INetCache\IE\U3C2D46O\magnifying-glass-1083373_960_720[1].png">
            <a:extLst>
              <a:ext uri="{FF2B5EF4-FFF2-40B4-BE49-F238E27FC236}">
                <a16:creationId xmlns:a16="http://schemas.microsoft.com/office/drawing/2014/main" id="{03A9F162-CF5B-43CF-969A-A6478651F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8834" y="1874911"/>
            <a:ext cx="324000" cy="324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09DB0D-E59F-439E-A40B-1B420C3B3F29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3742AF-CD4F-46BE-8531-88B726D3E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1026" name="Picture 2" descr="위드코로나에도 'RMR 밀키트' 인기 '쑥쑥'… 왜? - 이투데이">
            <a:extLst>
              <a:ext uri="{FF2B5EF4-FFF2-40B4-BE49-F238E27FC236}">
                <a16:creationId xmlns:a16="http://schemas.microsoft.com/office/drawing/2014/main" id="{791E7610-7891-4AFA-A6E5-3C4242666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14" y="3409475"/>
            <a:ext cx="3274735" cy="26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6EB0E2-A2EE-4DE8-B4EA-43AAF7CA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526" y="2622782"/>
            <a:ext cx="3027161" cy="384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F39333-5FD4-49E9-8163-3471C185DD2E}"/>
              </a:ext>
            </a:extLst>
          </p:cNvPr>
          <p:cNvSpPr txBox="1"/>
          <p:nvPr/>
        </p:nvSpPr>
        <p:spPr>
          <a:xfrm>
            <a:off x="876000" y="3498503"/>
            <a:ext cx="32248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•</a:t>
            </a:r>
            <a:r>
              <a:rPr lang="ko-KR" altLang="en-US" sz="1400" dirty="0"/>
              <a:t> 팀원들도 맛있는 음식을</a:t>
            </a:r>
            <a:r>
              <a:rPr lang="en-US" altLang="ko-KR" sz="1400" dirty="0"/>
              <a:t> </a:t>
            </a:r>
            <a:r>
              <a:rPr lang="ko-KR" altLang="en-US" sz="1400" dirty="0"/>
              <a:t>간편하게</a:t>
            </a:r>
            <a:r>
              <a:rPr lang="en-US" altLang="ko-KR" sz="1400" dirty="0"/>
              <a:t>, </a:t>
            </a:r>
            <a:r>
              <a:rPr lang="ko-KR" altLang="en-US" sz="1400" dirty="0"/>
              <a:t>외식물가보다 저렴하게 먹을 수 있다는 이유로 밀키트를 자주 구매함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• </a:t>
            </a:r>
            <a:r>
              <a:rPr lang="en-US" altLang="ko-KR" sz="1400" dirty="0"/>
              <a:t>1-2</a:t>
            </a:r>
            <a:r>
              <a:rPr lang="ko-KR" altLang="en-US" sz="1400" dirty="0"/>
              <a:t>인 가구 뿐만 아니라 </a:t>
            </a:r>
            <a:r>
              <a:rPr lang="en-US" altLang="ko-KR" sz="1400" dirty="0"/>
              <a:t>4</a:t>
            </a:r>
            <a:r>
              <a:rPr lang="ko-KR" altLang="en-US" sz="1400" dirty="0"/>
              <a:t>인 가구도 밀키트를 많이 구매하는 상황</a:t>
            </a:r>
            <a:endParaRPr lang="en-US" altLang="ko-KR" sz="1400" dirty="0"/>
          </a:p>
          <a:p>
            <a:r>
              <a:rPr lang="ko-KR" altLang="en-US" sz="1400" dirty="0"/>
              <a:t>• 코로나 때문에 외식은 줄어들고 집에서 식사하는 비중이 높아지면서 </a:t>
            </a:r>
            <a:r>
              <a:rPr lang="ko-KR" altLang="en-US" sz="1400" dirty="0" err="1"/>
              <a:t>밀키트</a:t>
            </a:r>
            <a:r>
              <a:rPr lang="ko-KR" altLang="en-US" sz="1400" dirty="0"/>
              <a:t> 시장도 기하급수적으로 성장함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/>
              <a:t>⇒</a:t>
            </a:r>
            <a:r>
              <a:rPr lang="ko-KR" altLang="en-US" sz="1400" dirty="0"/>
              <a:t> 트렌드에 맞는 쇼핑몰을 기획하는 데 적절한 주제라고 결정함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446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8" y="228440"/>
            <a:ext cx="750571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505979" y="142362"/>
            <a:ext cx="2324100" cy="5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200" b="1" dirty="0">
                <a:solidFill>
                  <a:srgbClr val="44546A">
                    <a:lumMod val="75000"/>
                  </a:srgbClr>
                </a:solidFill>
              </a:rPr>
              <a:t>프로젝트 구성</a:t>
            </a:r>
            <a:endParaRPr lang="en-US" altLang="ko-KR" sz="22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A4253-E436-477D-BE7C-E10B97A4EBE2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9BBA51-A10F-4542-B134-9BCE771D3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47766C9-3822-4297-A262-C3F55AE03041}"/>
              </a:ext>
            </a:extLst>
          </p:cNvPr>
          <p:cNvSpPr>
            <a:spLocks noChangeAspect="1"/>
          </p:cNvSpPr>
          <p:nvPr/>
        </p:nvSpPr>
        <p:spPr>
          <a:xfrm>
            <a:off x="2397375" y="2488950"/>
            <a:ext cx="3240000" cy="32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012EDE9-E868-47E9-918B-5BDEF67CFEA4}"/>
              </a:ext>
            </a:extLst>
          </p:cNvPr>
          <p:cNvSpPr/>
          <p:nvPr/>
        </p:nvSpPr>
        <p:spPr>
          <a:xfrm>
            <a:off x="3494315" y="1966434"/>
            <a:ext cx="1045029" cy="10450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59CEB6-C6DC-4437-AA6F-0EC97632C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20" y="2115009"/>
            <a:ext cx="706454" cy="7478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9FAC8AE-8417-49EF-BB98-B1CD4F66F8C3}"/>
              </a:ext>
            </a:extLst>
          </p:cNvPr>
          <p:cNvSpPr/>
          <p:nvPr/>
        </p:nvSpPr>
        <p:spPr>
          <a:xfrm>
            <a:off x="3494315" y="5182307"/>
            <a:ext cx="1045029" cy="10450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2F44A6-BA34-4D83-8977-0CE64286DF52}"/>
              </a:ext>
            </a:extLst>
          </p:cNvPr>
          <p:cNvSpPr/>
          <p:nvPr/>
        </p:nvSpPr>
        <p:spPr>
          <a:xfrm>
            <a:off x="5113769" y="3439886"/>
            <a:ext cx="1045029" cy="10450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9A12D61-4AD3-4D28-8D0D-A45A20ABAA25}"/>
              </a:ext>
            </a:extLst>
          </p:cNvPr>
          <p:cNvSpPr/>
          <p:nvPr/>
        </p:nvSpPr>
        <p:spPr>
          <a:xfrm>
            <a:off x="1875952" y="3439886"/>
            <a:ext cx="1045029" cy="10450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25F71F-E4D1-4AF3-BA90-FD92AC47F03A}"/>
              </a:ext>
            </a:extLst>
          </p:cNvPr>
          <p:cNvSpPr/>
          <p:nvPr/>
        </p:nvSpPr>
        <p:spPr>
          <a:xfrm>
            <a:off x="2264231" y="2301148"/>
            <a:ext cx="1045029" cy="10450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69FB9D4-0B9B-4502-A80A-22277073DA94}"/>
              </a:ext>
            </a:extLst>
          </p:cNvPr>
          <p:cNvSpPr/>
          <p:nvPr/>
        </p:nvSpPr>
        <p:spPr>
          <a:xfrm>
            <a:off x="4745866" y="2301148"/>
            <a:ext cx="1045029" cy="10450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A8E9D6-3C07-453A-B808-0E16A363E82F}"/>
              </a:ext>
            </a:extLst>
          </p:cNvPr>
          <p:cNvSpPr/>
          <p:nvPr/>
        </p:nvSpPr>
        <p:spPr>
          <a:xfrm>
            <a:off x="2264231" y="4659792"/>
            <a:ext cx="1045029" cy="10450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D3773F-09E6-4587-B8FD-9AF636C9C5D0}"/>
              </a:ext>
            </a:extLst>
          </p:cNvPr>
          <p:cNvSpPr/>
          <p:nvPr/>
        </p:nvSpPr>
        <p:spPr>
          <a:xfrm>
            <a:off x="4745866" y="4659792"/>
            <a:ext cx="1045029" cy="10450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램프이(가) 표시된 사진&#10;&#10;자동 생성된 설명">
            <a:extLst>
              <a:ext uri="{FF2B5EF4-FFF2-40B4-BE49-F238E27FC236}">
                <a16:creationId xmlns:a16="http://schemas.microsoft.com/office/drawing/2014/main" id="{55DB6207-6A9B-412D-91CB-63EF93494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077" y="3704022"/>
            <a:ext cx="908412" cy="493238"/>
          </a:xfrm>
          <a:prstGeom prst="rect">
            <a:avLst/>
          </a:prstGeom>
        </p:spPr>
      </p:pic>
      <p:pic>
        <p:nvPicPr>
          <p:cNvPr id="2050" name="Picture 2" descr="ResponseEntity 대신 Custom DTO 를 리턴할 때 주의할 점 (feat. @ResponseBody)">
            <a:extLst>
              <a:ext uri="{FF2B5EF4-FFF2-40B4-BE49-F238E27FC236}">
                <a16:creationId xmlns:a16="http://schemas.microsoft.com/office/drawing/2014/main" id="{B08C2AA6-73FA-4BE8-9C03-7160A0F3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9556" y1="20000" x2="39556" y2="20000"/>
                        <a14:foregroundMark x1="50333" y1="26923" x2="50333" y2="26923"/>
                        <a14:foregroundMark x1="54667" y1="39423" x2="54667" y2="39423"/>
                        <a14:foregroundMark x1="33889" y1="69808" x2="33889" y2="69808"/>
                        <a14:foregroundMark x1="26556" y1="67692" x2="26556" y2="67692"/>
                        <a14:foregroundMark x1="45889" y1="72500" x2="45889" y2="72500"/>
                        <a14:foregroundMark x1="54444" y1="70000" x2="54444" y2="70000"/>
                        <a14:foregroundMark x1="53556" y1="60769" x2="53556" y2="60769"/>
                        <a14:foregroundMark x1="57778" y1="71923" x2="57778" y2="71923"/>
                        <a14:foregroundMark x1="70667" y1="66346" x2="70667" y2="66346"/>
                        <a14:backgroundMark x1="26667" y1="30577" x2="26667" y2="3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97" t="4882" r="17236" b="4779"/>
          <a:stretch/>
        </p:blipFill>
        <p:spPr bwMode="auto">
          <a:xfrm>
            <a:off x="4872214" y="4794414"/>
            <a:ext cx="868422" cy="71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3CD8B9-7398-4B14-9FCB-E9BCE808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590" y1="85156" x2="24590" y2="85156"/>
                        <a14:foregroundMark x1="35246" y1="87500" x2="35246" y2="87500"/>
                        <a14:foregroundMark x1="59836" y1="83594" x2="59836" y2="83594"/>
                        <a14:foregroundMark x1="71311" y1="83594" x2="71311" y2="83594"/>
                        <a14:foregroundMark x1="82787" y1="82031" x2="82787" y2="82031"/>
                        <a14:foregroundMark x1="63934" y1="83594" x2="63934" y2="83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0925" y="2385280"/>
            <a:ext cx="730999" cy="7669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2F84622-A2EA-43A6-B63E-88E3377C58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56" b="90930" l="362" r="91863">
                        <a14:foregroundMark x1="24593" y1="8837" x2="24593" y2="8837"/>
                        <a14:foregroundMark x1="54430" y1="27907" x2="54430" y2="27907"/>
                        <a14:foregroundMark x1="66546" y1="13721" x2="66546" y2="13721"/>
                        <a14:foregroundMark x1="79024" y1="30465" x2="79024" y2="30465"/>
                        <a14:foregroundMark x1="78662" y1="48140" x2="78662" y2="48140"/>
                        <a14:foregroundMark x1="65280" y1="17442" x2="35986" y2="14186"/>
                        <a14:foregroundMark x1="35986" y1="8140" x2="32369" y2="10233"/>
                        <a14:foregroundMark x1="26944" y1="10698" x2="24955" y2="12791"/>
                        <a14:foregroundMark x1="22242" y1="9767" x2="54973" y2="3488"/>
                        <a14:foregroundMark x1="54973" y1="3488" x2="61844" y2="3256"/>
                        <a14:foregroundMark x1="45750" y1="25814" x2="49729" y2="26279"/>
                        <a14:foregroundMark x1="49186" y1="26279" x2="36709" y2="37442"/>
                        <a14:foregroundMark x1="36709" y1="37442" x2="35986" y2="41860"/>
                        <a14:foregroundMark x1="35081" y1="30930" x2="44485" y2="26279"/>
                        <a14:foregroundMark x1="44485" y1="26279" x2="39964" y2="26279"/>
                        <a14:foregroundMark x1="4702" y1="47907" x2="9403" y2="44884"/>
                        <a14:foregroundMark x1="723" y1="47907" x2="6510" y2="47907"/>
                        <a14:foregroundMark x1="91863" y1="47442" x2="87703" y2="47442"/>
                        <a14:foregroundMark x1="15552" y1="92791" x2="45389" y2="89302"/>
                        <a14:foregroundMark x1="45389" y1="89302" x2="70886" y2="90930"/>
                        <a14:foregroundMark x1="21519" y1="13721" x2="17541" y2="37209"/>
                        <a14:foregroundMark x1="17541" y1="37209" x2="49910" y2="66977"/>
                        <a14:foregroundMark x1="49910" y1="66977" x2="61483" y2="31628"/>
                        <a14:foregroundMark x1="61483" y1="31628" x2="41230" y2="46512"/>
                        <a14:foregroundMark x1="41230" y1="46512" x2="53345" y2="57209"/>
                        <a14:foregroundMark x1="53345" y1="57209" x2="26040" y2="82791"/>
                        <a14:foregroundMark x1="26040" y1="82791" x2="46474" y2="64186"/>
                        <a14:foregroundMark x1="46474" y1="64186" x2="45750" y2="63023"/>
                      </a14:backgroundRemoval>
                    </a14:imgEffect>
                  </a14:imgLayer>
                </a14:imgProps>
              </a:ext>
            </a:extLst>
          </a:blip>
          <a:srcRect t="439"/>
          <a:stretch/>
        </p:blipFill>
        <p:spPr>
          <a:xfrm>
            <a:off x="3711859" y="5436055"/>
            <a:ext cx="694341" cy="5375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B0E7B23-FBFD-4F00-8084-9A0B877D1C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84" y="4794414"/>
            <a:ext cx="743698" cy="743698"/>
          </a:xfrm>
          <a:prstGeom prst="rect">
            <a:avLst/>
          </a:prstGeom>
        </p:spPr>
      </p:pic>
      <p:pic>
        <p:nvPicPr>
          <p:cNvPr id="2052" name="Picture 4" descr="Python argparse 활용기">
            <a:extLst>
              <a:ext uri="{FF2B5EF4-FFF2-40B4-BE49-F238E27FC236}">
                <a16:creationId xmlns:a16="http://schemas.microsoft.com/office/drawing/2014/main" id="{F09485A3-4858-49AA-B5D0-D45591E73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8611" y1="18284" x2="51250" y2="19865"/>
                        <a14:foregroundMark x1="46250" y1="19865" x2="51528" y2="23251"/>
                        <a14:foregroundMark x1="50278" y1="20993" x2="52361" y2="22122"/>
                        <a14:foregroundMark x1="54306" y1="67720" x2="54306" y2="67720"/>
                        <a14:foregroundMark x1="43750" y1="68849" x2="43750" y2="68849"/>
                        <a14:foregroundMark x1="38194" y1="73138" x2="38194" y2="73138"/>
                        <a14:foregroundMark x1="38194" y1="63883" x2="38194" y2="63883"/>
                        <a14:foregroundMark x1="30000" y1="64334" x2="30000" y2="64334"/>
                        <a14:foregroundMark x1="62778" y1="76298" x2="62778" y2="76298"/>
                        <a14:foregroundMark x1="66806" y1="67494" x2="66806" y2="67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1" t="9054" r="24158" b="12607"/>
          <a:stretch/>
        </p:blipFill>
        <p:spPr bwMode="auto">
          <a:xfrm>
            <a:off x="1962102" y="3554158"/>
            <a:ext cx="850741" cy="74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E0411C3-1032-46F8-A6A5-C2DA2327D6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53" b="91943" l="7074" r="93891">
                        <a14:foregroundMark x1="16077" y1="36967" x2="20900" y2="39810"/>
                        <a14:foregroundMark x1="14469" y1="39810" x2="19936" y2="39810"/>
                        <a14:foregroundMark x1="8039" y1="39336" x2="7717" y2="44550"/>
                        <a14:foregroundMark x1="93891" y1="37915" x2="93891" y2="45024"/>
                        <a14:foregroundMark x1="51447" y1="91943" x2="54341" y2="91469"/>
                        <a14:foregroundMark x1="79743" y1="23223" x2="79743" y2="23223"/>
                        <a14:foregroundMark x1="79421" y1="22275" x2="78778" y2="27488"/>
                        <a14:foregroundMark x1="81994" y1="23223" x2="85209" y2="22749"/>
                        <a14:foregroundMark x1="62058" y1="10427" x2="64952" y2="19905"/>
                        <a14:foregroundMark x1="58521" y1="11848" x2="58521" y2="11848"/>
                        <a14:foregroundMark x1="45016" y1="10427" x2="45016" y2="10427"/>
                        <a14:foregroundMark x1="38585" y1="15166" x2="38585" y2="15166"/>
                        <a14:foregroundMark x1="24759" y1="21801" x2="24759" y2="21801"/>
                        <a14:foregroundMark x1="17685" y1="22275" x2="17685" y2="22275"/>
                        <a14:foregroundMark x1="12540" y1="22275" x2="12540" y2="22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3825" y="2557333"/>
            <a:ext cx="791781" cy="537188"/>
          </a:xfrm>
          <a:prstGeom prst="rect">
            <a:avLst/>
          </a:prstGeom>
        </p:spPr>
      </p:pic>
      <p:graphicFrame>
        <p:nvGraphicFramePr>
          <p:cNvPr id="30" name="표 10">
            <a:extLst>
              <a:ext uri="{FF2B5EF4-FFF2-40B4-BE49-F238E27FC236}">
                <a16:creationId xmlns:a16="http://schemas.microsoft.com/office/drawing/2014/main" id="{A5D43AFD-D642-44E5-A957-46B68548A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213783"/>
              </p:ext>
            </p:extLst>
          </p:nvPr>
        </p:nvGraphicFramePr>
        <p:xfrm>
          <a:off x="7091338" y="2546083"/>
          <a:ext cx="2828353" cy="309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4523">
                  <a:extLst>
                    <a:ext uri="{9D8B030D-6E8A-4147-A177-3AD203B41FA5}">
                      <a16:colId xmlns:a16="http://schemas.microsoft.com/office/drawing/2014/main" val="2872389103"/>
                    </a:ext>
                  </a:extLst>
                </a:gridCol>
                <a:gridCol w="1004523">
                  <a:extLst>
                    <a:ext uri="{9D8B030D-6E8A-4147-A177-3AD203B41FA5}">
                      <a16:colId xmlns:a16="http://schemas.microsoft.com/office/drawing/2014/main" val="1637670674"/>
                    </a:ext>
                  </a:extLst>
                </a:gridCol>
                <a:gridCol w="819307">
                  <a:extLst>
                    <a:ext uri="{9D8B030D-6E8A-4147-A177-3AD203B41FA5}">
                      <a16:colId xmlns:a16="http://schemas.microsoft.com/office/drawing/2014/main" val="4243386064"/>
                    </a:ext>
                  </a:extLst>
                </a:gridCol>
              </a:tblGrid>
              <a:tr h="309584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PRODUCT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87019"/>
                  </a:ext>
                </a:extLst>
              </a:tr>
              <a:tr h="309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productid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VARCHAR2(100)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PK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70083808"/>
                  </a:ext>
                </a:extLst>
              </a:tr>
              <a:tr h="309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productName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VARCHAR2(100)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NOT NULL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589897108"/>
                  </a:ext>
                </a:extLst>
              </a:tr>
              <a:tr h="309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price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NUMBER(10)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NOT NULL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35939280"/>
                  </a:ext>
                </a:extLst>
              </a:tr>
              <a:tr h="309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stock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NUMBER(10)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31948835"/>
                  </a:ext>
                </a:extLst>
              </a:tr>
              <a:tr h="309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productDate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VARCHAR2(30)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50984858"/>
                  </a:ext>
                </a:extLst>
              </a:tr>
              <a:tr h="309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regDate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DATE(7)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604517399"/>
                  </a:ext>
                </a:extLst>
              </a:tr>
              <a:tr h="309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updateDate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DATE(7)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505681209"/>
                  </a:ext>
                </a:extLst>
              </a:tr>
              <a:tr h="309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buyCount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NUMBER(10)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621818959"/>
                  </a:ext>
                </a:extLst>
              </a:tr>
              <a:tr h="309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imagePath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VARCHAR2(300)</a:t>
                      </a:r>
                      <a:endParaRPr lang="ko-KR" altLang="en-US" sz="9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8438604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A0FA33-6530-4E51-A97A-98D52BBC0EF3}"/>
              </a:ext>
            </a:extLst>
          </p:cNvPr>
          <p:cNvSpPr/>
          <p:nvPr/>
        </p:nvSpPr>
        <p:spPr>
          <a:xfrm>
            <a:off x="7090091" y="2535563"/>
            <a:ext cx="2829600" cy="3096000"/>
          </a:xfrm>
          <a:prstGeom prst="rect">
            <a:avLst/>
          </a:prstGeom>
          <a:solidFill>
            <a:schemeClr val="accent2">
              <a:lumMod val="20000"/>
              <a:lumOff val="8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9376B6-EC50-4000-8F20-C8746254F95A}"/>
              </a:ext>
            </a:extLst>
          </p:cNvPr>
          <p:cNvSpPr txBox="1"/>
          <p:nvPr/>
        </p:nvSpPr>
        <p:spPr>
          <a:xfrm>
            <a:off x="3205326" y="3792148"/>
            <a:ext cx="1624098" cy="477054"/>
          </a:xfrm>
          <a:prstGeom prst="rect">
            <a:avLst/>
          </a:prstGeom>
          <a:solidFill>
            <a:srgbClr val="F2F2F2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개발 환경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AE9084-763B-4E34-9422-A52C52B55ED0}"/>
              </a:ext>
            </a:extLst>
          </p:cNvPr>
          <p:cNvSpPr txBox="1"/>
          <p:nvPr/>
        </p:nvSpPr>
        <p:spPr>
          <a:xfrm>
            <a:off x="7720812" y="3770378"/>
            <a:ext cx="1624098" cy="477054"/>
          </a:xfrm>
          <a:prstGeom prst="rect">
            <a:avLst/>
          </a:prstGeom>
          <a:solidFill>
            <a:srgbClr val="F2F2F2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DB </a:t>
            </a:r>
            <a:r>
              <a:rPr lang="ko-KR" altLang="en-US" sz="2500" b="1" dirty="0"/>
              <a:t>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04347C-343D-40A9-8947-9A4AE22E2375}"/>
              </a:ext>
            </a:extLst>
          </p:cNvPr>
          <p:cNvSpPr txBox="1"/>
          <p:nvPr/>
        </p:nvSpPr>
        <p:spPr>
          <a:xfrm>
            <a:off x="6221395" y="3616187"/>
            <a:ext cx="587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&amp;</a:t>
            </a:r>
            <a:endParaRPr lang="ko-KR" altLang="en-US" sz="4000" b="1" dirty="0"/>
          </a:p>
        </p:txBody>
      </p:sp>
      <p:sp>
        <p:nvSpPr>
          <p:cNvPr id="33" name="모서리가 둥근 직사각형 1">
            <a:extLst>
              <a:ext uri="{FF2B5EF4-FFF2-40B4-BE49-F238E27FC236}">
                <a16:creationId xmlns:a16="http://schemas.microsoft.com/office/drawing/2014/main" id="{4CA9A330-C90A-49FD-B3F2-BE82D417BAC7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17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0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8" y="228440"/>
            <a:ext cx="750571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505979" y="142362"/>
            <a:ext cx="2324100" cy="5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rgbClr val="44546A">
                    <a:lumMod val="75000"/>
                  </a:srgbClr>
                </a:solidFill>
              </a:rPr>
              <a:t>3-1. </a:t>
            </a:r>
            <a:r>
              <a:rPr lang="ko-KR" altLang="en-US" sz="2200" b="1" dirty="0">
                <a:solidFill>
                  <a:srgbClr val="44546A">
                    <a:lumMod val="75000"/>
                  </a:srgbClr>
                </a:solidFill>
              </a:rPr>
              <a:t>개발 환경</a:t>
            </a:r>
            <a:endParaRPr lang="en-US" altLang="ko-KR" sz="2200" b="1" dirty="0">
              <a:solidFill>
                <a:srgbClr val="44546A">
                  <a:lumMod val="75000"/>
                </a:srgbClr>
              </a:solidFill>
            </a:endParaRP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B19CE0C-87E5-4564-AC2F-DB93D1AAA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125063"/>
              </p:ext>
            </p:extLst>
          </p:nvPr>
        </p:nvGraphicFramePr>
        <p:xfrm>
          <a:off x="1381028" y="1909185"/>
          <a:ext cx="9674860" cy="4527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1060">
                  <a:extLst>
                    <a:ext uri="{9D8B030D-6E8A-4147-A177-3AD203B41FA5}">
                      <a16:colId xmlns:a16="http://schemas.microsoft.com/office/drawing/2014/main" val="1356281956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964691720"/>
                    </a:ext>
                  </a:extLst>
                </a:gridCol>
              </a:tblGrid>
              <a:tr h="75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운영체제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480993"/>
                  </a:ext>
                </a:extLst>
              </a:tr>
              <a:tr h="75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DATABASE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0853424"/>
                  </a:ext>
                </a:extLst>
              </a:tr>
              <a:tr h="75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도구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67243"/>
                  </a:ext>
                </a:extLst>
              </a:tr>
              <a:tr h="75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1492"/>
                  </a:ext>
                </a:extLst>
              </a:tr>
              <a:tr h="75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언어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280979"/>
                  </a:ext>
                </a:extLst>
              </a:tr>
              <a:tr h="75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협업 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250219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80504F5E-64A1-4228-A479-3D536966B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54" y="1899205"/>
            <a:ext cx="585588" cy="6199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ADF8C2-4D2F-4FE1-80A1-DCA1AD614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36"/>
          <a:stretch/>
        </p:blipFill>
        <p:spPr>
          <a:xfrm>
            <a:off x="3746554" y="2699208"/>
            <a:ext cx="1755086" cy="6830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1479B7-0DF6-49B4-869A-289629414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00" y="4920019"/>
            <a:ext cx="743698" cy="743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D46747-0A14-484C-A99E-CD5410BC4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590" y1="85156" x2="24590" y2="85156"/>
                        <a14:foregroundMark x1="35246" y1="87500" x2="35246" y2="87500"/>
                        <a14:foregroundMark x1="59836" y1="83594" x2="59836" y2="83594"/>
                        <a14:foregroundMark x1="71311" y1="83594" x2="71311" y2="83594"/>
                        <a14:foregroundMark x1="82787" y1="82031" x2="82787" y2="82031"/>
                        <a14:foregroundMark x1="63934" y1="83594" x2="63934" y2="835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6571" y="4911806"/>
            <a:ext cx="730999" cy="7669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3920B4-C10A-4BE1-9E25-67C1EF40F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852" y="4938734"/>
            <a:ext cx="1068579" cy="724983"/>
          </a:xfrm>
          <a:prstGeom prst="rect">
            <a:avLst/>
          </a:prstGeom>
        </p:spPr>
      </p:pic>
      <p:pic>
        <p:nvPicPr>
          <p:cNvPr id="19" name="그림 18" descr="텍스트, 램프이(가) 표시된 사진&#10;&#10;자동 생성된 설명">
            <a:extLst>
              <a:ext uri="{FF2B5EF4-FFF2-40B4-BE49-F238E27FC236}">
                <a16:creationId xmlns:a16="http://schemas.microsoft.com/office/drawing/2014/main" id="{9A647A7C-646C-4363-A6B8-485DABF74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739" y="4205485"/>
            <a:ext cx="1278880" cy="694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E5DE52-E7BB-4B5F-9458-32B0B9E439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4127" y="3367497"/>
            <a:ext cx="1706105" cy="908500"/>
          </a:xfrm>
          <a:prstGeom prst="rect">
            <a:avLst/>
          </a:prstGeom>
        </p:spPr>
      </p:pic>
      <p:pic>
        <p:nvPicPr>
          <p:cNvPr id="22" name="Google Shape;95;p17">
            <a:extLst>
              <a:ext uri="{FF2B5EF4-FFF2-40B4-BE49-F238E27FC236}">
                <a16:creationId xmlns:a16="http://schemas.microsoft.com/office/drawing/2014/main" id="{C754353D-4285-4F35-9837-872432F4965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2543" y="5761513"/>
            <a:ext cx="622910" cy="62291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A17C40-CB4F-46C0-BCAD-589A8EB02975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F9C651E-E2FD-4713-8006-2F0BE760C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26" name="Picture 2" descr="ResponseEntity 대신 Custom DTO 를 리턴할 때 주의할 점 (feat. @ResponseBody)">
            <a:extLst>
              <a:ext uri="{FF2B5EF4-FFF2-40B4-BE49-F238E27FC236}">
                <a16:creationId xmlns:a16="http://schemas.microsoft.com/office/drawing/2014/main" id="{C12FD430-409F-416B-B0FE-B2F6C1325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9556" y1="20000" x2="39556" y2="20000"/>
                        <a14:foregroundMark x1="50333" y1="26923" x2="50333" y2="26923"/>
                        <a14:foregroundMark x1="54667" y1="39423" x2="54667" y2="39423"/>
                        <a14:foregroundMark x1="33889" y1="69808" x2="33889" y2="69808"/>
                        <a14:foregroundMark x1="26556" y1="67692" x2="26556" y2="67692"/>
                        <a14:foregroundMark x1="45889" y1="72500" x2="45889" y2="72500"/>
                        <a14:foregroundMark x1="54444" y1="70000" x2="54444" y2="70000"/>
                        <a14:foregroundMark x1="53556" y1="60769" x2="53556" y2="60769"/>
                        <a14:foregroundMark x1="57778" y1="71923" x2="57778" y2="71923"/>
                        <a14:foregroundMark x1="70667" y1="66346" x2="70667" y2="66346"/>
                        <a14:backgroundMark x1="26667" y1="30577" x2="26667" y2="3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97" t="4882" r="17236" b="4779"/>
          <a:stretch/>
        </p:blipFill>
        <p:spPr bwMode="auto">
          <a:xfrm>
            <a:off x="5943793" y="4947256"/>
            <a:ext cx="868422" cy="71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810AC8C-C441-4D9B-B59B-B5402253011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256" b="90930" l="362" r="91863">
                        <a14:foregroundMark x1="24593" y1="8837" x2="24593" y2="8837"/>
                        <a14:foregroundMark x1="54430" y1="27907" x2="54430" y2="27907"/>
                        <a14:foregroundMark x1="66546" y1="13721" x2="66546" y2="13721"/>
                        <a14:foregroundMark x1="79024" y1="30465" x2="79024" y2="30465"/>
                        <a14:foregroundMark x1="78662" y1="48140" x2="78662" y2="48140"/>
                        <a14:foregroundMark x1="65280" y1="17442" x2="35986" y2="14186"/>
                        <a14:foregroundMark x1="35986" y1="8140" x2="32369" y2="10233"/>
                        <a14:foregroundMark x1="26944" y1="10698" x2="24955" y2="12791"/>
                        <a14:foregroundMark x1="22242" y1="9767" x2="54973" y2="3488"/>
                        <a14:foregroundMark x1="54973" y1="3488" x2="61844" y2="3256"/>
                        <a14:foregroundMark x1="45750" y1="25814" x2="49729" y2="26279"/>
                        <a14:foregroundMark x1="49186" y1="26279" x2="36709" y2="37442"/>
                        <a14:foregroundMark x1="36709" y1="37442" x2="35986" y2="41860"/>
                        <a14:foregroundMark x1="35081" y1="30930" x2="44485" y2="26279"/>
                        <a14:foregroundMark x1="44485" y1="26279" x2="39964" y2="26279"/>
                        <a14:foregroundMark x1="4702" y1="47907" x2="9403" y2="44884"/>
                        <a14:foregroundMark x1="723" y1="47907" x2="6510" y2="47907"/>
                        <a14:foregroundMark x1="91863" y1="47442" x2="87703" y2="47442"/>
                        <a14:foregroundMark x1="15552" y1="92791" x2="45389" y2="89302"/>
                        <a14:foregroundMark x1="45389" y1="89302" x2="70886" y2="90930"/>
                        <a14:foregroundMark x1="21519" y1="13721" x2="17541" y2="37209"/>
                        <a14:foregroundMark x1="17541" y1="37209" x2="49910" y2="66977"/>
                        <a14:foregroundMark x1="49910" y1="66977" x2="61483" y2="31628"/>
                        <a14:foregroundMark x1="61483" y1="31628" x2="41230" y2="46512"/>
                        <a14:foregroundMark x1="41230" y1="46512" x2="53345" y2="57209"/>
                        <a14:foregroundMark x1="53345" y1="57209" x2="26040" y2="82791"/>
                        <a14:foregroundMark x1="26040" y1="82791" x2="46474" y2="64186"/>
                        <a14:foregroundMark x1="46474" y1="64186" x2="45750" y2="63023"/>
                      </a14:backgroundRemoval>
                    </a14:imgEffect>
                  </a14:imgLayer>
                </a14:imgProps>
              </a:ext>
            </a:extLst>
          </a:blip>
          <a:srcRect t="439"/>
          <a:stretch/>
        </p:blipFill>
        <p:spPr>
          <a:xfrm>
            <a:off x="7962334" y="5032459"/>
            <a:ext cx="694341" cy="537532"/>
          </a:xfrm>
          <a:prstGeom prst="rect">
            <a:avLst/>
          </a:prstGeom>
        </p:spPr>
      </p:pic>
      <p:pic>
        <p:nvPicPr>
          <p:cNvPr id="28" name="Picture 4" descr="Python argparse 활용기">
            <a:extLst>
              <a:ext uri="{FF2B5EF4-FFF2-40B4-BE49-F238E27FC236}">
                <a16:creationId xmlns:a16="http://schemas.microsoft.com/office/drawing/2014/main" id="{E44781D0-AC6E-492C-B7F1-BB9A163E3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8611" y1="18284" x2="51250" y2="19865"/>
                        <a14:foregroundMark x1="46250" y1="19865" x2="51528" y2="23251"/>
                        <a14:foregroundMark x1="50278" y1="20993" x2="52361" y2="22122"/>
                        <a14:foregroundMark x1="54306" y1="67720" x2="54306" y2="67720"/>
                        <a14:foregroundMark x1="43750" y1="68849" x2="43750" y2="68849"/>
                        <a14:foregroundMark x1="38194" y1="73138" x2="38194" y2="73138"/>
                        <a14:foregroundMark x1="38194" y1="63883" x2="38194" y2="63883"/>
                        <a14:foregroundMark x1="30000" y1="64334" x2="30000" y2="64334"/>
                        <a14:foregroundMark x1="62778" y1="76298" x2="62778" y2="76298"/>
                        <a14:foregroundMark x1="66806" y1="67494" x2="66806" y2="67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1" t="9054" r="24158" b="12607"/>
          <a:stretch/>
        </p:blipFill>
        <p:spPr bwMode="auto">
          <a:xfrm>
            <a:off x="3869479" y="5701315"/>
            <a:ext cx="850741" cy="74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1">
            <a:extLst>
              <a:ext uri="{FF2B5EF4-FFF2-40B4-BE49-F238E27FC236}">
                <a16:creationId xmlns:a16="http://schemas.microsoft.com/office/drawing/2014/main" id="{8D2A380E-652E-40C9-89C8-0C9FCE3F9184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18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5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8" y="228440"/>
            <a:ext cx="750571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505979" y="142362"/>
            <a:ext cx="2324100" cy="5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rgbClr val="44546A">
                    <a:lumMod val="75000"/>
                  </a:srgbClr>
                </a:solidFill>
              </a:rPr>
              <a:t>3-2. DB </a:t>
            </a:r>
            <a:r>
              <a:rPr lang="ko-KR" altLang="en-US" sz="2200" b="1" dirty="0">
                <a:solidFill>
                  <a:srgbClr val="44546A">
                    <a:lumMod val="75000"/>
                  </a:srgbClr>
                </a:solidFill>
              </a:rPr>
              <a:t>설계</a:t>
            </a:r>
            <a:endParaRPr lang="en-US" altLang="ko-KR" sz="2200" b="1" dirty="0">
              <a:solidFill>
                <a:srgbClr val="44546A">
                  <a:lumMod val="75000"/>
                </a:srgb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F828804-0B8D-4F79-80A9-C0BCBCC4B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33866"/>
              </p:ext>
            </p:extLst>
          </p:nvPr>
        </p:nvGraphicFramePr>
        <p:xfrm>
          <a:off x="981693" y="2150026"/>
          <a:ext cx="2084604" cy="147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614">
                  <a:extLst>
                    <a:ext uri="{9D8B030D-6E8A-4147-A177-3AD203B41FA5}">
                      <a16:colId xmlns:a16="http://schemas.microsoft.com/office/drawing/2014/main" val="3674865825"/>
                    </a:ext>
                  </a:extLst>
                </a:gridCol>
                <a:gridCol w="866424">
                  <a:extLst>
                    <a:ext uri="{9D8B030D-6E8A-4147-A177-3AD203B41FA5}">
                      <a16:colId xmlns:a16="http://schemas.microsoft.com/office/drawing/2014/main" val="2381397984"/>
                    </a:ext>
                  </a:extLst>
                </a:gridCol>
                <a:gridCol w="661566">
                  <a:extLst>
                    <a:ext uri="{9D8B030D-6E8A-4147-A177-3AD203B41FA5}">
                      <a16:colId xmlns:a16="http://schemas.microsoft.com/office/drawing/2014/main" val="175324846"/>
                    </a:ext>
                  </a:extLst>
                </a:gridCol>
              </a:tblGrid>
              <a:tr h="167164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USERS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solidFill>
                      <a:srgbClr val="FFB94F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920446"/>
                  </a:ext>
                </a:extLst>
              </a:tr>
              <a:tr h="188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id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PK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41534"/>
                  </a:ext>
                </a:extLst>
              </a:tr>
              <a:tr h="188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pwd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NOT NULL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73725176"/>
                  </a:ext>
                </a:extLst>
              </a:tr>
              <a:tr h="188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email 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NOT NULL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04850813"/>
                  </a:ext>
                </a:extLst>
              </a:tr>
              <a:tr h="188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address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03763515"/>
                  </a:ext>
                </a:extLst>
              </a:tr>
              <a:tr h="167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regdate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DATE(7)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69918511"/>
                  </a:ext>
                </a:extLst>
              </a:tr>
              <a:tr h="167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usertype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NUMBER(10)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NOT NULL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735917737"/>
                  </a:ext>
                </a:extLst>
              </a:tr>
              <a:tr h="167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name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VARCHAR2(50)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NOT NULL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876902"/>
                  </a:ext>
                </a:extLst>
              </a:tr>
            </a:tbl>
          </a:graphicData>
        </a:graphic>
      </p:graphicFrame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D23D9A80-A4FC-413A-89C5-216C1BCE5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424707"/>
              </p:ext>
            </p:extLst>
          </p:nvPr>
        </p:nvGraphicFramePr>
        <p:xfrm>
          <a:off x="3610205" y="2225916"/>
          <a:ext cx="2211457" cy="17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5425">
                  <a:extLst>
                    <a:ext uri="{9D8B030D-6E8A-4147-A177-3AD203B41FA5}">
                      <a16:colId xmlns:a16="http://schemas.microsoft.com/office/drawing/2014/main" val="2872389103"/>
                    </a:ext>
                  </a:extLst>
                </a:gridCol>
                <a:gridCol w="785425">
                  <a:extLst>
                    <a:ext uri="{9D8B030D-6E8A-4147-A177-3AD203B41FA5}">
                      <a16:colId xmlns:a16="http://schemas.microsoft.com/office/drawing/2014/main" val="1637670674"/>
                    </a:ext>
                  </a:extLst>
                </a:gridCol>
                <a:gridCol w="640607">
                  <a:extLst>
                    <a:ext uri="{9D8B030D-6E8A-4147-A177-3AD203B41FA5}">
                      <a16:colId xmlns:a16="http://schemas.microsoft.com/office/drawing/2014/main" val="4243386064"/>
                    </a:ext>
                  </a:extLst>
                </a:gridCol>
              </a:tblGrid>
              <a:tr h="171714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PRODUCT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solidFill>
                      <a:srgbClr val="FFB94F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87019"/>
                  </a:ext>
                </a:extLst>
              </a:tr>
              <a:tr h="171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productid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PK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083808"/>
                  </a:ext>
                </a:extLst>
              </a:tr>
              <a:tr h="171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productName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VARCHAR2(200)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NOT NULL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89897108"/>
                  </a:ext>
                </a:extLst>
              </a:tr>
              <a:tr h="171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price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NUMBER(10)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NOT NULL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35939280"/>
                  </a:ext>
                </a:extLst>
              </a:tr>
              <a:tr h="171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stock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NUMBER(10)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631948835"/>
                  </a:ext>
                </a:extLst>
              </a:tr>
              <a:tr h="171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productCate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VARCHAR2(30)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50984858"/>
                  </a:ext>
                </a:extLst>
              </a:tr>
              <a:tr h="171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regDate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DATE(7)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04517399"/>
                  </a:ext>
                </a:extLst>
              </a:tr>
              <a:tr h="171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updateDate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DATE(7)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05681209"/>
                  </a:ext>
                </a:extLst>
              </a:tr>
              <a:tr h="171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buyCount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NUMBER(10)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21818959"/>
                  </a:ext>
                </a:extLst>
              </a:tr>
              <a:tr h="171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imagePath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VARCHAR2(300)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8438604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EBB766E2-E107-4D60-A4E5-08A24723F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04973"/>
              </p:ext>
            </p:extLst>
          </p:nvPr>
        </p:nvGraphicFramePr>
        <p:xfrm>
          <a:off x="981693" y="4659805"/>
          <a:ext cx="2310878" cy="1459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544">
                  <a:extLst>
                    <a:ext uri="{9D8B030D-6E8A-4147-A177-3AD203B41FA5}">
                      <a16:colId xmlns:a16="http://schemas.microsoft.com/office/drawing/2014/main" val="2040876026"/>
                    </a:ext>
                  </a:extLst>
                </a:gridCol>
                <a:gridCol w="878503">
                  <a:extLst>
                    <a:ext uri="{9D8B030D-6E8A-4147-A177-3AD203B41FA5}">
                      <a16:colId xmlns:a16="http://schemas.microsoft.com/office/drawing/2014/main" val="2040263603"/>
                    </a:ext>
                  </a:extLst>
                </a:gridCol>
                <a:gridCol w="850831">
                  <a:extLst>
                    <a:ext uri="{9D8B030D-6E8A-4147-A177-3AD203B41FA5}">
                      <a16:colId xmlns:a16="http://schemas.microsoft.com/office/drawing/2014/main" val="1723541918"/>
                    </a:ext>
                  </a:extLst>
                </a:gridCol>
              </a:tblGrid>
              <a:tr h="182972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CART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solidFill>
                      <a:srgbClr val="FFB94F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5720" marR="4572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877461408"/>
                  </a:ext>
                </a:extLst>
              </a:tr>
              <a:tr h="177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cart_id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NUMBER(10)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PK / NOT NULL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95303"/>
                  </a:ext>
                </a:extLst>
              </a:tr>
              <a:tr h="182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id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72264367"/>
                  </a:ext>
                </a:extLst>
              </a:tr>
              <a:tr h="182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product_id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875736820"/>
                  </a:ext>
                </a:extLst>
              </a:tr>
              <a:tr h="182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amount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152191097"/>
                  </a:ext>
                </a:extLst>
              </a:tr>
              <a:tr h="182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price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NUMBER(10)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125470831"/>
                  </a:ext>
                </a:extLst>
              </a:tr>
              <a:tr h="182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imagePath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48615159"/>
                  </a:ext>
                </a:extLst>
              </a:tr>
              <a:tr h="182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totalprice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NUMBER(20)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47037694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47D2D2C7-8DAB-40A9-8CB5-191899F3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53388"/>
              </p:ext>
            </p:extLst>
          </p:nvPr>
        </p:nvGraphicFramePr>
        <p:xfrm>
          <a:off x="9340799" y="2351290"/>
          <a:ext cx="1900473" cy="125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377">
                  <a:extLst>
                    <a:ext uri="{9D8B030D-6E8A-4147-A177-3AD203B41FA5}">
                      <a16:colId xmlns:a16="http://schemas.microsoft.com/office/drawing/2014/main" val="1611610554"/>
                    </a:ext>
                  </a:extLst>
                </a:gridCol>
                <a:gridCol w="746609">
                  <a:extLst>
                    <a:ext uri="{9D8B030D-6E8A-4147-A177-3AD203B41FA5}">
                      <a16:colId xmlns:a16="http://schemas.microsoft.com/office/drawing/2014/main" val="2063694933"/>
                    </a:ext>
                  </a:extLst>
                </a:gridCol>
                <a:gridCol w="596487">
                  <a:extLst>
                    <a:ext uri="{9D8B030D-6E8A-4147-A177-3AD203B41FA5}">
                      <a16:colId xmlns:a16="http://schemas.microsoft.com/office/drawing/2014/main" val="1216575899"/>
                    </a:ext>
                  </a:extLst>
                </a:gridCol>
              </a:tblGrid>
              <a:tr h="165518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BOARD_INQUIRY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solidFill>
                      <a:srgbClr val="FFB94F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394018"/>
                  </a:ext>
                </a:extLst>
              </a:tr>
              <a:tr h="1655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PK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096220"/>
                  </a:ext>
                </a:extLst>
              </a:tr>
              <a:tr h="1655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writer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NOT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NULL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25701756"/>
                  </a:ext>
                </a:extLst>
              </a:tr>
              <a:tr h="1655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title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NOT NULL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654698212"/>
                  </a:ext>
                </a:extLst>
              </a:tr>
              <a:tr h="1655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content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CLOB(4000)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261789"/>
                  </a:ext>
                </a:extLst>
              </a:tr>
              <a:tr h="1655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viewCount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715044877"/>
                  </a:ext>
                </a:extLst>
              </a:tr>
              <a:tr h="1655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regdate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DATE(7)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939046556"/>
                  </a:ext>
                </a:extLst>
              </a:tr>
            </a:tbl>
          </a:graphicData>
        </a:graphic>
      </p:graphicFrame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3352254-7C23-4143-9AC8-3E4760574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616857"/>
              </p:ext>
            </p:extLst>
          </p:nvPr>
        </p:nvGraphicFramePr>
        <p:xfrm>
          <a:off x="9084038" y="4099486"/>
          <a:ext cx="2477781" cy="1608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927">
                  <a:extLst>
                    <a:ext uri="{9D8B030D-6E8A-4147-A177-3AD203B41FA5}">
                      <a16:colId xmlns:a16="http://schemas.microsoft.com/office/drawing/2014/main" val="2133751677"/>
                    </a:ext>
                  </a:extLst>
                </a:gridCol>
                <a:gridCol w="825927">
                  <a:extLst>
                    <a:ext uri="{9D8B030D-6E8A-4147-A177-3AD203B41FA5}">
                      <a16:colId xmlns:a16="http://schemas.microsoft.com/office/drawing/2014/main" val="254971590"/>
                    </a:ext>
                  </a:extLst>
                </a:gridCol>
                <a:gridCol w="825927">
                  <a:extLst>
                    <a:ext uri="{9D8B030D-6E8A-4147-A177-3AD203B41FA5}">
                      <a16:colId xmlns:a16="http://schemas.microsoft.com/office/drawing/2014/main" val="3342950134"/>
                    </a:ext>
                  </a:extLst>
                </a:gridCol>
              </a:tblGrid>
              <a:tr h="165892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BOARD_INQUIRY_COMMENT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solidFill>
                      <a:srgbClr val="FFB94F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61485"/>
                  </a:ext>
                </a:extLst>
              </a:tr>
              <a:tr h="165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PK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495579"/>
                  </a:ext>
                </a:extLst>
              </a:tr>
              <a:tr h="165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writer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289921011"/>
                  </a:ext>
                </a:extLst>
              </a:tr>
              <a:tr h="165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content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VARCHAR2(500)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7864265"/>
                  </a:ext>
                </a:extLst>
              </a:tr>
              <a:tr h="165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target_id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249107853"/>
                  </a:ext>
                </a:extLst>
              </a:tr>
              <a:tr h="165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ref_group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97775951"/>
                  </a:ext>
                </a:extLst>
              </a:tr>
              <a:tr h="165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comment_group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06884258"/>
                  </a:ext>
                </a:extLst>
              </a:tr>
              <a:tr h="165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deleted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CHAR(3)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950456922"/>
                  </a:ext>
                </a:extLst>
              </a:tr>
              <a:tr h="165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regdate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DATE(7)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14064416"/>
                  </a:ext>
                </a:extLst>
              </a:tr>
            </a:tbl>
          </a:graphicData>
        </a:graphic>
      </p:graphicFrame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006F20C0-6892-40B5-90D0-F070C01B6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562186"/>
              </p:ext>
            </p:extLst>
          </p:nvPr>
        </p:nvGraphicFramePr>
        <p:xfrm>
          <a:off x="3755661" y="4241082"/>
          <a:ext cx="1920543" cy="745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244">
                  <a:extLst>
                    <a:ext uri="{9D8B030D-6E8A-4147-A177-3AD203B41FA5}">
                      <a16:colId xmlns:a16="http://schemas.microsoft.com/office/drawing/2014/main" val="3682917936"/>
                    </a:ext>
                  </a:extLst>
                </a:gridCol>
                <a:gridCol w="811215">
                  <a:extLst>
                    <a:ext uri="{9D8B030D-6E8A-4147-A177-3AD203B41FA5}">
                      <a16:colId xmlns:a16="http://schemas.microsoft.com/office/drawing/2014/main" val="2538219040"/>
                    </a:ext>
                  </a:extLst>
                </a:gridCol>
                <a:gridCol w="533084">
                  <a:extLst>
                    <a:ext uri="{9D8B030D-6E8A-4147-A177-3AD203B41FA5}">
                      <a16:colId xmlns:a16="http://schemas.microsoft.com/office/drawing/2014/main" val="3009421327"/>
                    </a:ext>
                  </a:extLst>
                </a:gridCol>
              </a:tblGrid>
              <a:tr h="18639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CONTENT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solidFill>
                      <a:srgbClr val="FFB94F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7785"/>
                  </a:ext>
                </a:extLst>
              </a:tr>
              <a:tr h="186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title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439422"/>
                  </a:ext>
                </a:extLst>
              </a:tr>
              <a:tr h="186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content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CLOB(4000)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81742940"/>
                  </a:ext>
                </a:extLst>
              </a:tr>
              <a:tr h="186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productid2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5067059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3A29480-D1AE-4D69-A31D-6184F7F8F230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C3A58B-ED7D-4DC5-B314-C6C1E52C2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41E8E03F-44B9-4012-A645-CB57B4DE0F41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51C2E962-5F0E-46F5-AFE9-588B41242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62732"/>
              </p:ext>
            </p:extLst>
          </p:nvPr>
        </p:nvGraphicFramePr>
        <p:xfrm>
          <a:off x="6237176" y="4642107"/>
          <a:ext cx="2477781" cy="196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927">
                  <a:extLst>
                    <a:ext uri="{9D8B030D-6E8A-4147-A177-3AD203B41FA5}">
                      <a16:colId xmlns:a16="http://schemas.microsoft.com/office/drawing/2014/main" val="1674328903"/>
                    </a:ext>
                  </a:extLst>
                </a:gridCol>
                <a:gridCol w="825927">
                  <a:extLst>
                    <a:ext uri="{9D8B030D-6E8A-4147-A177-3AD203B41FA5}">
                      <a16:colId xmlns:a16="http://schemas.microsoft.com/office/drawing/2014/main" val="3509191466"/>
                    </a:ext>
                  </a:extLst>
                </a:gridCol>
                <a:gridCol w="825927">
                  <a:extLst>
                    <a:ext uri="{9D8B030D-6E8A-4147-A177-3AD203B41FA5}">
                      <a16:colId xmlns:a16="http://schemas.microsoft.com/office/drawing/2014/main" val="2510715439"/>
                    </a:ext>
                  </a:extLst>
                </a:gridCol>
              </a:tblGrid>
              <a:tr h="163108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THISWEEKORDER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solidFill>
                      <a:srgbClr val="F7BE8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77715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orderId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NUMBER(35)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442098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receiver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908751601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userId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560912555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userAddr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853105219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userPostal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649021450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userAddrDetail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071003354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tel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NUMBER(20)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276964788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totalPrice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NUMBER(20)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272672540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orderDate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DATE(7)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404711471"/>
                  </a:ext>
                </a:extLst>
              </a:tr>
              <a:tr h="163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delivery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VARCHAR2(50)</a:t>
                      </a:r>
                      <a:endParaRPr lang="ko-KR" altLang="en-US" sz="7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370449241"/>
                  </a:ext>
                </a:extLst>
              </a:tr>
            </a:tbl>
          </a:graphicData>
        </a:graphic>
      </p:graphicFrame>
      <p:graphicFrame>
        <p:nvGraphicFramePr>
          <p:cNvPr id="20" name="표 8">
            <a:extLst>
              <a:ext uri="{FF2B5EF4-FFF2-40B4-BE49-F238E27FC236}">
                <a16:creationId xmlns:a16="http://schemas.microsoft.com/office/drawing/2014/main" id="{8493E5D6-141D-458B-9512-4CAD23146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132819"/>
              </p:ext>
            </p:extLst>
          </p:nvPr>
        </p:nvGraphicFramePr>
        <p:xfrm>
          <a:off x="6237175" y="1606973"/>
          <a:ext cx="2477781" cy="197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927">
                  <a:extLst>
                    <a:ext uri="{9D8B030D-6E8A-4147-A177-3AD203B41FA5}">
                      <a16:colId xmlns:a16="http://schemas.microsoft.com/office/drawing/2014/main" val="1674328903"/>
                    </a:ext>
                  </a:extLst>
                </a:gridCol>
                <a:gridCol w="825927">
                  <a:extLst>
                    <a:ext uri="{9D8B030D-6E8A-4147-A177-3AD203B41FA5}">
                      <a16:colId xmlns:a16="http://schemas.microsoft.com/office/drawing/2014/main" val="3509191466"/>
                    </a:ext>
                  </a:extLst>
                </a:gridCol>
                <a:gridCol w="825927">
                  <a:extLst>
                    <a:ext uri="{9D8B030D-6E8A-4147-A177-3AD203B41FA5}">
                      <a16:colId xmlns:a16="http://schemas.microsoft.com/office/drawing/2014/main" val="2510715439"/>
                    </a:ext>
                  </a:extLst>
                </a:gridCol>
              </a:tblGrid>
              <a:tr h="13322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ORDERTABLE</a:t>
                      </a:r>
                      <a:endParaRPr lang="ko-KR" altLang="en-US" sz="600" dirty="0"/>
                    </a:p>
                  </a:txBody>
                  <a:tcPr marL="36000" marR="36000" marT="36000" marB="36000">
                    <a:solidFill>
                      <a:srgbClr val="F7BE8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77715"/>
                  </a:ext>
                </a:extLst>
              </a:tr>
              <a:tr h="149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orderId</a:t>
                      </a:r>
                      <a:endParaRPr lang="ko-KR" altLang="en-US" sz="600" dirty="0"/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NUMBER(35)</a:t>
                      </a:r>
                      <a:endParaRPr lang="ko-KR" altLang="en-US" sz="600" dirty="0"/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442098"/>
                  </a:ext>
                </a:extLst>
              </a:tr>
              <a:tr h="149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userId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VARCHAR2(50)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908751601"/>
                  </a:ext>
                </a:extLst>
              </a:tr>
              <a:tr h="149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receiver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VARCHAR2(50)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560912555"/>
                  </a:ext>
                </a:extLst>
              </a:tr>
              <a:tr h="149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userAddr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VARCHAR2(100)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853105219"/>
                  </a:ext>
                </a:extLst>
              </a:tr>
              <a:tr h="149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userPostal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VARCHAR2(20)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649021450"/>
                  </a:ext>
                </a:extLst>
              </a:tr>
              <a:tr h="149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userAddrDetail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VARCHAR2(100)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071003354"/>
                  </a:ext>
                </a:extLst>
              </a:tr>
              <a:tr h="149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tel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VARCHAR2(50)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276964788"/>
                  </a:ext>
                </a:extLst>
              </a:tr>
              <a:tr h="149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totalPrice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NUMBER(20)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272672540"/>
                  </a:ext>
                </a:extLst>
              </a:tr>
              <a:tr h="1490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orderDate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DATE(7)</a:t>
                      </a:r>
                      <a:endParaRPr lang="ko-KR" altLang="en-US" sz="6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404711471"/>
                  </a:ext>
                </a:extLst>
              </a:tr>
              <a:tr h="133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delivery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VARCHAR2(50)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370449241"/>
                  </a:ext>
                </a:extLst>
              </a:tr>
            </a:tbl>
          </a:graphicData>
        </a:graphic>
      </p:graphicFrame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2DA28854-E4D6-4C9E-B465-6B032B8C7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949795"/>
              </p:ext>
            </p:extLst>
          </p:nvPr>
        </p:nvGraphicFramePr>
        <p:xfrm>
          <a:off x="6430434" y="3620620"/>
          <a:ext cx="2208105" cy="98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035">
                  <a:extLst>
                    <a:ext uri="{9D8B030D-6E8A-4147-A177-3AD203B41FA5}">
                      <a16:colId xmlns:a16="http://schemas.microsoft.com/office/drawing/2014/main" val="4027958386"/>
                    </a:ext>
                  </a:extLst>
                </a:gridCol>
                <a:gridCol w="736035">
                  <a:extLst>
                    <a:ext uri="{9D8B030D-6E8A-4147-A177-3AD203B41FA5}">
                      <a16:colId xmlns:a16="http://schemas.microsoft.com/office/drawing/2014/main" val="167306977"/>
                    </a:ext>
                  </a:extLst>
                </a:gridCol>
                <a:gridCol w="736035">
                  <a:extLst>
                    <a:ext uri="{9D8B030D-6E8A-4147-A177-3AD203B41FA5}">
                      <a16:colId xmlns:a16="http://schemas.microsoft.com/office/drawing/2014/main" val="968543306"/>
                    </a:ext>
                  </a:extLst>
                </a:gridCol>
              </a:tblGrid>
              <a:tr h="11490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ORDERTABLE_DETAIL</a:t>
                      </a:r>
                      <a:endParaRPr lang="ko-KR" altLang="en-US" sz="600" dirty="0"/>
                    </a:p>
                  </a:txBody>
                  <a:tcPr marL="36000" marR="36000" marT="36000" marB="36000">
                    <a:solidFill>
                      <a:srgbClr val="F7BE8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7BE8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7B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25522"/>
                  </a:ext>
                </a:extLst>
              </a:tr>
              <a:tr h="114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orderId</a:t>
                      </a:r>
                      <a:endParaRPr lang="ko-KR" altLang="en-US" sz="6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NUMBER(35)</a:t>
                      </a:r>
                      <a:endParaRPr lang="ko-KR" altLang="en-US" sz="6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612823"/>
                  </a:ext>
                </a:extLst>
              </a:tr>
              <a:tr h="114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userId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VARCHAR2(50)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276601704"/>
                  </a:ext>
                </a:extLst>
              </a:tr>
              <a:tr h="114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orderid_detail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NUMBER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88321496"/>
                  </a:ext>
                </a:extLst>
              </a:tr>
              <a:tr h="114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productId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VARCHAR2(100)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751186202"/>
                  </a:ext>
                </a:extLst>
              </a:tr>
              <a:tr h="114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err="1"/>
                        <a:t>amount_detail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/>
                        <a:t>NUMBER</a:t>
                      </a:r>
                      <a:endParaRPr lang="ko-KR" altLang="en-US" sz="6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42527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01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8" y="228440"/>
            <a:ext cx="750571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1" name="모서리가 둥근 직사각형 9">
            <a:extLst>
              <a:ext uri="{FF2B5EF4-FFF2-40B4-BE49-F238E27FC236}">
                <a16:creationId xmlns:a16="http://schemas.microsoft.com/office/drawing/2014/main" id="{7BFD4B09-9052-4F29-8CE1-1A379935CEF2}"/>
              </a:ext>
            </a:extLst>
          </p:cNvPr>
          <p:cNvSpPr/>
          <p:nvPr/>
        </p:nvSpPr>
        <p:spPr>
          <a:xfrm>
            <a:off x="5286884" y="1668366"/>
            <a:ext cx="1636704" cy="4546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</a:p>
        </p:txBody>
      </p:sp>
      <p:sp>
        <p:nvSpPr>
          <p:cNvPr id="52" name="모서리가 둥근 직사각형 9">
            <a:extLst>
              <a:ext uri="{FF2B5EF4-FFF2-40B4-BE49-F238E27FC236}">
                <a16:creationId xmlns:a16="http://schemas.microsoft.com/office/drawing/2014/main" id="{FE9753E1-7B8D-432B-B51E-7F4347A10800}"/>
              </a:ext>
            </a:extLst>
          </p:cNvPr>
          <p:cNvSpPr/>
          <p:nvPr/>
        </p:nvSpPr>
        <p:spPr>
          <a:xfrm>
            <a:off x="7576642" y="2277609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모서리가 둥근 직사각형 9">
            <a:extLst>
              <a:ext uri="{FF2B5EF4-FFF2-40B4-BE49-F238E27FC236}">
                <a16:creationId xmlns:a16="http://schemas.microsoft.com/office/drawing/2014/main" id="{2979553B-ED98-4EEE-8980-CE1641A07ADE}"/>
              </a:ext>
            </a:extLst>
          </p:cNvPr>
          <p:cNvSpPr/>
          <p:nvPr/>
        </p:nvSpPr>
        <p:spPr>
          <a:xfrm>
            <a:off x="9710949" y="2277609"/>
            <a:ext cx="1495277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모서리가 둥근 직사각형 9">
            <a:extLst>
              <a:ext uri="{FF2B5EF4-FFF2-40B4-BE49-F238E27FC236}">
                <a16:creationId xmlns:a16="http://schemas.microsoft.com/office/drawing/2014/main" id="{BEDD1302-50E7-4AE9-8721-0B378E9635E1}"/>
              </a:ext>
            </a:extLst>
          </p:cNvPr>
          <p:cNvSpPr/>
          <p:nvPr/>
        </p:nvSpPr>
        <p:spPr>
          <a:xfrm>
            <a:off x="3233270" y="3365219"/>
            <a:ext cx="1636704" cy="4546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밀키트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모서리가 둥근 직사각형 9">
            <a:extLst>
              <a:ext uri="{FF2B5EF4-FFF2-40B4-BE49-F238E27FC236}">
                <a16:creationId xmlns:a16="http://schemas.microsoft.com/office/drawing/2014/main" id="{EDF20F86-1310-4D6A-9602-F07BF0F55575}"/>
              </a:ext>
            </a:extLst>
          </p:cNvPr>
          <p:cNvSpPr/>
          <p:nvPr/>
        </p:nvSpPr>
        <p:spPr>
          <a:xfrm>
            <a:off x="862352" y="3365219"/>
            <a:ext cx="1636704" cy="4546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 페이지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B19E85E3-AC7E-4DD7-BD20-49056CFC397C}"/>
              </a:ext>
            </a:extLst>
          </p:cNvPr>
          <p:cNvSpPr/>
          <p:nvPr/>
        </p:nvSpPr>
        <p:spPr>
          <a:xfrm>
            <a:off x="3233270" y="4074863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AFA4576F-AB84-461B-8A68-27284209EE86}"/>
              </a:ext>
            </a:extLst>
          </p:cNvPr>
          <p:cNvSpPr/>
          <p:nvPr/>
        </p:nvSpPr>
        <p:spPr>
          <a:xfrm>
            <a:off x="3233270" y="4626926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44CEED2C-7A46-4030-B665-DFB413EBC9D5}"/>
              </a:ext>
            </a:extLst>
          </p:cNvPr>
          <p:cNvSpPr/>
          <p:nvPr/>
        </p:nvSpPr>
        <p:spPr>
          <a:xfrm>
            <a:off x="3233270" y="5178990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D2BF2854-C1B3-4D16-BEE4-A75127F00DB7}"/>
              </a:ext>
            </a:extLst>
          </p:cNvPr>
          <p:cNvSpPr/>
          <p:nvPr/>
        </p:nvSpPr>
        <p:spPr>
          <a:xfrm>
            <a:off x="3233270" y="5725327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양식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4D86BE09-9A19-400C-B27C-C307FFD1819C}"/>
              </a:ext>
            </a:extLst>
          </p:cNvPr>
          <p:cNvSpPr/>
          <p:nvPr/>
        </p:nvSpPr>
        <p:spPr>
          <a:xfrm>
            <a:off x="862352" y="4074863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주문내역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4F376EBC-F43D-471A-9B07-6D9ED723B29B}"/>
              </a:ext>
            </a:extLst>
          </p:cNvPr>
          <p:cNvSpPr/>
          <p:nvPr/>
        </p:nvSpPr>
        <p:spPr>
          <a:xfrm>
            <a:off x="862352" y="4626926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고객센터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B649BB48-94DA-47EC-927E-3BA26DB5823D}"/>
              </a:ext>
            </a:extLst>
          </p:cNvPr>
          <p:cNvSpPr/>
          <p:nvPr/>
        </p:nvSpPr>
        <p:spPr>
          <a:xfrm>
            <a:off x="862352" y="5178990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Q&amp;A</a:t>
            </a:r>
          </a:p>
        </p:txBody>
      </p:sp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5DB75082-7A0A-4A9C-BFF9-5EE796B86995}"/>
              </a:ext>
            </a:extLst>
          </p:cNvPr>
          <p:cNvSpPr/>
          <p:nvPr/>
        </p:nvSpPr>
        <p:spPr>
          <a:xfrm>
            <a:off x="6758290" y="3365219"/>
            <a:ext cx="1636704" cy="4546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76DF89AD-0A57-4688-ACEC-8091EFD49B63}"/>
              </a:ext>
            </a:extLst>
          </p:cNvPr>
          <p:cNvSpPr/>
          <p:nvPr/>
        </p:nvSpPr>
        <p:spPr>
          <a:xfrm>
            <a:off x="6758290" y="4074863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9">
            <a:extLst>
              <a:ext uri="{FF2B5EF4-FFF2-40B4-BE49-F238E27FC236}">
                <a16:creationId xmlns:a16="http://schemas.microsoft.com/office/drawing/2014/main" id="{C8F7ADBE-B8E5-4297-BA52-E7D40B00DB7B}"/>
              </a:ext>
            </a:extLst>
          </p:cNvPr>
          <p:cNvSpPr/>
          <p:nvPr/>
        </p:nvSpPr>
        <p:spPr>
          <a:xfrm>
            <a:off x="6758290" y="4626926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주문 페이지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F3AC0057-183D-4DAE-8F9C-5D4DE1838857}"/>
              </a:ext>
            </a:extLst>
          </p:cNvPr>
          <p:cNvSpPr/>
          <p:nvPr/>
        </p:nvSpPr>
        <p:spPr>
          <a:xfrm>
            <a:off x="9706259" y="3346884"/>
            <a:ext cx="1636704" cy="454682"/>
          </a:xfrm>
          <a:prstGeom prst="roundRect">
            <a:avLst>
              <a:gd name="adj" fmla="val 50000"/>
            </a:avLst>
          </a:prstGeom>
          <a:solidFill>
            <a:srgbClr val="FFDCD8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174F86E6-FEB2-4E82-A0A6-8FD664966AA0}"/>
              </a:ext>
            </a:extLst>
          </p:cNvPr>
          <p:cNvSpPr/>
          <p:nvPr/>
        </p:nvSpPr>
        <p:spPr>
          <a:xfrm>
            <a:off x="9706259" y="4056528"/>
            <a:ext cx="1636704" cy="353389"/>
          </a:xfrm>
          <a:prstGeom prst="roundRect">
            <a:avLst>
              <a:gd name="adj" fmla="val 50000"/>
            </a:avLst>
          </a:prstGeom>
          <a:solidFill>
            <a:srgbClr val="FFDCD8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주문 현황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6F8770AD-7204-4E79-9790-76707A9C0EE0}"/>
              </a:ext>
            </a:extLst>
          </p:cNvPr>
          <p:cNvSpPr/>
          <p:nvPr/>
        </p:nvSpPr>
        <p:spPr>
          <a:xfrm>
            <a:off x="9706259" y="4608591"/>
            <a:ext cx="1636704" cy="353389"/>
          </a:xfrm>
          <a:prstGeom prst="roundRect">
            <a:avLst>
              <a:gd name="adj" fmla="val 50000"/>
            </a:avLst>
          </a:prstGeom>
          <a:solidFill>
            <a:srgbClr val="FFDCD8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관리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모서리가 둥근 직사각형 9">
            <a:extLst>
              <a:ext uri="{FF2B5EF4-FFF2-40B4-BE49-F238E27FC236}">
                <a16:creationId xmlns:a16="http://schemas.microsoft.com/office/drawing/2014/main" id="{C1256F45-B4D3-4562-A0B9-DB4EDFF77C76}"/>
              </a:ext>
            </a:extLst>
          </p:cNvPr>
          <p:cNvSpPr/>
          <p:nvPr/>
        </p:nvSpPr>
        <p:spPr>
          <a:xfrm>
            <a:off x="9706259" y="5160655"/>
            <a:ext cx="1636704" cy="353389"/>
          </a:xfrm>
          <a:prstGeom prst="roundRect">
            <a:avLst>
              <a:gd name="adj" fmla="val 50000"/>
            </a:avLst>
          </a:prstGeom>
          <a:solidFill>
            <a:srgbClr val="FFDCD8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 리스트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A5EEC09D-3DE3-4BFC-99C0-4728DEAA109A}"/>
              </a:ext>
            </a:extLst>
          </p:cNvPr>
          <p:cNvSpPr/>
          <p:nvPr/>
        </p:nvSpPr>
        <p:spPr>
          <a:xfrm>
            <a:off x="862352" y="5725326"/>
            <a:ext cx="1636704" cy="353389"/>
          </a:xfrm>
          <a:prstGeom prst="roundRect">
            <a:avLst>
              <a:gd name="adj" fmla="val 50000"/>
            </a:avLst>
          </a:prstGeom>
          <a:solidFill>
            <a:srgbClr val="FFDCD8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36EAA84-8BE8-413D-B89C-D2BCFF2ED8B5}"/>
              </a:ext>
            </a:extLst>
          </p:cNvPr>
          <p:cNvCxnSpPr>
            <a:cxnSpLocks/>
          </p:cNvCxnSpPr>
          <p:nvPr/>
        </p:nvCxnSpPr>
        <p:spPr>
          <a:xfrm>
            <a:off x="1685503" y="2924387"/>
            <a:ext cx="0" cy="43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C00283-8B00-4F25-80F7-1EB4596395B3}"/>
              </a:ext>
            </a:extLst>
          </p:cNvPr>
          <p:cNvCxnSpPr>
            <a:cxnSpLocks/>
          </p:cNvCxnSpPr>
          <p:nvPr/>
        </p:nvCxnSpPr>
        <p:spPr>
          <a:xfrm flipV="1">
            <a:off x="1676624" y="2907624"/>
            <a:ext cx="8892000" cy="183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0543FE4-C3DF-454A-9C7D-BFD054EB6AB1}"/>
              </a:ext>
            </a:extLst>
          </p:cNvPr>
          <p:cNvCxnSpPr>
            <a:cxnSpLocks/>
          </p:cNvCxnSpPr>
          <p:nvPr/>
        </p:nvCxnSpPr>
        <p:spPr>
          <a:xfrm>
            <a:off x="6121719" y="2123048"/>
            <a:ext cx="0" cy="81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A79F0F7-EEF0-438F-86AC-88ABEF3B388A}"/>
              </a:ext>
            </a:extLst>
          </p:cNvPr>
          <p:cNvCxnSpPr>
            <a:cxnSpLocks/>
          </p:cNvCxnSpPr>
          <p:nvPr/>
        </p:nvCxnSpPr>
        <p:spPr>
          <a:xfrm>
            <a:off x="4045221" y="2914363"/>
            <a:ext cx="0" cy="45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7AA75D3-C446-4C83-8502-10B0BB935445}"/>
              </a:ext>
            </a:extLst>
          </p:cNvPr>
          <p:cNvCxnSpPr>
            <a:cxnSpLocks/>
          </p:cNvCxnSpPr>
          <p:nvPr/>
        </p:nvCxnSpPr>
        <p:spPr>
          <a:xfrm>
            <a:off x="7576642" y="2914363"/>
            <a:ext cx="0" cy="45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A84E10F-9725-49BC-946B-39D5855FA64F}"/>
              </a:ext>
            </a:extLst>
          </p:cNvPr>
          <p:cNvCxnSpPr>
            <a:cxnSpLocks/>
          </p:cNvCxnSpPr>
          <p:nvPr/>
        </p:nvCxnSpPr>
        <p:spPr>
          <a:xfrm>
            <a:off x="10559886" y="2902331"/>
            <a:ext cx="0" cy="43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A6C506F-7766-4A67-BCD8-9335D5D2F9D3}"/>
              </a:ext>
            </a:extLst>
          </p:cNvPr>
          <p:cNvCxnSpPr>
            <a:cxnSpLocks/>
          </p:cNvCxnSpPr>
          <p:nvPr/>
        </p:nvCxnSpPr>
        <p:spPr>
          <a:xfrm>
            <a:off x="4869974" y="4260528"/>
            <a:ext cx="86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1E276D2-F34C-4D9E-96F8-BC23EB32692B}"/>
              </a:ext>
            </a:extLst>
          </p:cNvPr>
          <p:cNvCxnSpPr>
            <a:cxnSpLocks/>
          </p:cNvCxnSpPr>
          <p:nvPr/>
        </p:nvCxnSpPr>
        <p:spPr>
          <a:xfrm>
            <a:off x="8410776" y="1880605"/>
            <a:ext cx="0" cy="39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CF70582-64B5-47C6-9CFB-3338D96BA64B}"/>
              </a:ext>
            </a:extLst>
          </p:cNvPr>
          <p:cNvCxnSpPr>
            <a:cxnSpLocks/>
          </p:cNvCxnSpPr>
          <p:nvPr/>
        </p:nvCxnSpPr>
        <p:spPr>
          <a:xfrm>
            <a:off x="10447701" y="1880605"/>
            <a:ext cx="0" cy="39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E47D570-5700-4768-8A8A-8566ABBDDE07}"/>
              </a:ext>
            </a:extLst>
          </p:cNvPr>
          <p:cNvCxnSpPr>
            <a:cxnSpLocks/>
          </p:cNvCxnSpPr>
          <p:nvPr/>
        </p:nvCxnSpPr>
        <p:spPr>
          <a:xfrm>
            <a:off x="1676624" y="3849741"/>
            <a:ext cx="0" cy="234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모서리가 둥근 직사각형 9">
            <a:extLst>
              <a:ext uri="{FF2B5EF4-FFF2-40B4-BE49-F238E27FC236}">
                <a16:creationId xmlns:a16="http://schemas.microsoft.com/office/drawing/2014/main" id="{C26E0B1E-3D39-490B-AA3F-05D8D1EBEC97}"/>
              </a:ext>
            </a:extLst>
          </p:cNvPr>
          <p:cNvSpPr/>
          <p:nvPr/>
        </p:nvSpPr>
        <p:spPr>
          <a:xfrm>
            <a:off x="336499" y="1649495"/>
            <a:ext cx="1636704" cy="324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비회원 접근 가능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모서리가 둥근 직사각형 9">
            <a:extLst>
              <a:ext uri="{FF2B5EF4-FFF2-40B4-BE49-F238E27FC236}">
                <a16:creationId xmlns:a16="http://schemas.microsoft.com/office/drawing/2014/main" id="{97020F66-B360-4154-8F59-4CBC0DFF31D2}"/>
              </a:ext>
            </a:extLst>
          </p:cNvPr>
          <p:cNvSpPr/>
          <p:nvPr/>
        </p:nvSpPr>
        <p:spPr>
          <a:xfrm>
            <a:off x="336499" y="2047501"/>
            <a:ext cx="1636704" cy="3240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회원만 접근 가능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9">
            <a:extLst>
              <a:ext uri="{FF2B5EF4-FFF2-40B4-BE49-F238E27FC236}">
                <a16:creationId xmlns:a16="http://schemas.microsoft.com/office/drawing/2014/main" id="{2534F98A-8021-48B5-B551-C8AB1112EF13}"/>
              </a:ext>
            </a:extLst>
          </p:cNvPr>
          <p:cNvSpPr/>
          <p:nvPr/>
        </p:nvSpPr>
        <p:spPr>
          <a:xfrm>
            <a:off x="345018" y="2444177"/>
            <a:ext cx="1636704" cy="324000"/>
          </a:xfrm>
          <a:prstGeom prst="roundRect">
            <a:avLst>
              <a:gd name="adj" fmla="val 50000"/>
            </a:avLst>
          </a:prstGeom>
          <a:solidFill>
            <a:srgbClr val="FFDCD8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관리자만 접근 가능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1B74EA-1542-41D4-8C3F-32F8B110DE10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16EAE65-EDBF-40E4-BBCB-BAF5A538E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E15CCBD-7B1A-4FBB-A9D5-E92C41552B0D}"/>
              </a:ext>
            </a:extLst>
          </p:cNvPr>
          <p:cNvCxnSpPr>
            <a:cxnSpLocks/>
          </p:cNvCxnSpPr>
          <p:nvPr/>
        </p:nvCxnSpPr>
        <p:spPr>
          <a:xfrm>
            <a:off x="1696721" y="4448348"/>
            <a:ext cx="0" cy="18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CB82559-C643-4D56-95ED-2E7FA302A439}"/>
              </a:ext>
            </a:extLst>
          </p:cNvPr>
          <p:cNvCxnSpPr>
            <a:cxnSpLocks/>
          </p:cNvCxnSpPr>
          <p:nvPr/>
        </p:nvCxnSpPr>
        <p:spPr>
          <a:xfrm>
            <a:off x="1696721" y="4988942"/>
            <a:ext cx="0" cy="18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2D342D7-0FCE-4001-873C-D5B1A72C3BB1}"/>
              </a:ext>
            </a:extLst>
          </p:cNvPr>
          <p:cNvCxnSpPr>
            <a:cxnSpLocks/>
          </p:cNvCxnSpPr>
          <p:nvPr/>
        </p:nvCxnSpPr>
        <p:spPr>
          <a:xfrm>
            <a:off x="1696721" y="5534140"/>
            <a:ext cx="0" cy="18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3EC7B28-2502-4E63-8495-1EDABE140EF1}"/>
              </a:ext>
            </a:extLst>
          </p:cNvPr>
          <p:cNvCxnSpPr>
            <a:cxnSpLocks/>
          </p:cNvCxnSpPr>
          <p:nvPr/>
        </p:nvCxnSpPr>
        <p:spPr>
          <a:xfrm>
            <a:off x="4045221" y="4448348"/>
            <a:ext cx="0" cy="18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AA239DD-6ED5-4F9F-A8CC-7683AFD94AD9}"/>
              </a:ext>
            </a:extLst>
          </p:cNvPr>
          <p:cNvCxnSpPr>
            <a:cxnSpLocks/>
          </p:cNvCxnSpPr>
          <p:nvPr/>
        </p:nvCxnSpPr>
        <p:spPr>
          <a:xfrm>
            <a:off x="4045221" y="4998990"/>
            <a:ext cx="0" cy="18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9949364-5F62-4EAA-A45A-34B9718E0BAA}"/>
              </a:ext>
            </a:extLst>
          </p:cNvPr>
          <p:cNvCxnSpPr>
            <a:cxnSpLocks/>
          </p:cNvCxnSpPr>
          <p:nvPr/>
        </p:nvCxnSpPr>
        <p:spPr>
          <a:xfrm>
            <a:off x="4045221" y="5545326"/>
            <a:ext cx="0" cy="18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3B32009-90FA-4073-8475-719F8DF880EF}"/>
              </a:ext>
            </a:extLst>
          </p:cNvPr>
          <p:cNvCxnSpPr>
            <a:cxnSpLocks/>
          </p:cNvCxnSpPr>
          <p:nvPr/>
        </p:nvCxnSpPr>
        <p:spPr>
          <a:xfrm>
            <a:off x="7576642" y="4448348"/>
            <a:ext cx="0" cy="18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CDFA35C-5911-4E05-9536-B67BAD71BA0F}"/>
              </a:ext>
            </a:extLst>
          </p:cNvPr>
          <p:cNvCxnSpPr>
            <a:cxnSpLocks/>
          </p:cNvCxnSpPr>
          <p:nvPr/>
        </p:nvCxnSpPr>
        <p:spPr>
          <a:xfrm>
            <a:off x="10573709" y="4428252"/>
            <a:ext cx="0" cy="18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C27A0ED-EB4D-4BA9-AE01-59A9D41C4799}"/>
              </a:ext>
            </a:extLst>
          </p:cNvPr>
          <p:cNvCxnSpPr>
            <a:cxnSpLocks/>
          </p:cNvCxnSpPr>
          <p:nvPr/>
        </p:nvCxnSpPr>
        <p:spPr>
          <a:xfrm>
            <a:off x="10573709" y="4978894"/>
            <a:ext cx="0" cy="18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9">
            <a:extLst>
              <a:ext uri="{FF2B5EF4-FFF2-40B4-BE49-F238E27FC236}">
                <a16:creationId xmlns:a16="http://schemas.microsoft.com/office/drawing/2014/main" id="{F31B1A89-A7F6-4E77-B0B9-81E918E46B87}"/>
              </a:ext>
            </a:extLst>
          </p:cNvPr>
          <p:cNvSpPr/>
          <p:nvPr/>
        </p:nvSpPr>
        <p:spPr>
          <a:xfrm>
            <a:off x="6758290" y="5158893"/>
            <a:ext cx="1636704" cy="353389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주문 완료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AC4FEB4-78A8-4112-9F72-C9182A0989F0}"/>
              </a:ext>
            </a:extLst>
          </p:cNvPr>
          <p:cNvCxnSpPr>
            <a:cxnSpLocks/>
          </p:cNvCxnSpPr>
          <p:nvPr/>
        </p:nvCxnSpPr>
        <p:spPr>
          <a:xfrm>
            <a:off x="7576642" y="5008606"/>
            <a:ext cx="0" cy="144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모서리가 둥근 직사각형 1">
            <a:extLst>
              <a:ext uri="{FF2B5EF4-FFF2-40B4-BE49-F238E27FC236}">
                <a16:creationId xmlns:a16="http://schemas.microsoft.com/office/drawing/2014/main" id="{C593D90D-34A2-48A9-A553-BBCCFB253106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모서리가 둥근 직사각형 9">
            <a:extLst>
              <a:ext uri="{FF2B5EF4-FFF2-40B4-BE49-F238E27FC236}">
                <a16:creationId xmlns:a16="http://schemas.microsoft.com/office/drawing/2014/main" id="{0DE37171-24B9-42B2-BE3D-3F589E97A61A}"/>
              </a:ext>
            </a:extLst>
          </p:cNvPr>
          <p:cNvSpPr/>
          <p:nvPr/>
        </p:nvSpPr>
        <p:spPr>
          <a:xfrm>
            <a:off x="5020620" y="4931703"/>
            <a:ext cx="1401804" cy="284024"/>
          </a:xfrm>
          <a:prstGeom prst="roundRect">
            <a:avLst>
              <a:gd name="adj" fmla="val 50000"/>
            </a:avLst>
          </a:prstGeom>
          <a:solidFill>
            <a:srgbClr val="FFDCD8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 상세 정보 수정</a:t>
            </a: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65E2D9F-93FF-4DDD-925D-A67A5600FCC0}"/>
              </a:ext>
            </a:extLst>
          </p:cNvPr>
          <p:cNvCxnSpPr>
            <a:cxnSpLocks/>
          </p:cNvCxnSpPr>
          <p:nvPr/>
        </p:nvCxnSpPr>
        <p:spPr>
          <a:xfrm>
            <a:off x="4045221" y="3849741"/>
            <a:ext cx="0" cy="234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B9B1C07-9302-4F7C-A105-FA08BD872E20}"/>
              </a:ext>
            </a:extLst>
          </p:cNvPr>
          <p:cNvCxnSpPr>
            <a:cxnSpLocks/>
          </p:cNvCxnSpPr>
          <p:nvPr/>
        </p:nvCxnSpPr>
        <p:spPr>
          <a:xfrm>
            <a:off x="7564770" y="3849741"/>
            <a:ext cx="0" cy="234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A7506F2-5124-4697-9391-973205393EAF}"/>
              </a:ext>
            </a:extLst>
          </p:cNvPr>
          <p:cNvCxnSpPr>
            <a:cxnSpLocks/>
          </p:cNvCxnSpPr>
          <p:nvPr/>
        </p:nvCxnSpPr>
        <p:spPr>
          <a:xfrm>
            <a:off x="10568624" y="3823107"/>
            <a:ext cx="0" cy="234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3418912-074F-4FB8-978E-F14F4BDF2477}"/>
              </a:ext>
            </a:extLst>
          </p:cNvPr>
          <p:cNvCxnSpPr>
            <a:cxnSpLocks/>
          </p:cNvCxnSpPr>
          <p:nvPr/>
        </p:nvCxnSpPr>
        <p:spPr>
          <a:xfrm>
            <a:off x="5723102" y="4789624"/>
            <a:ext cx="0" cy="144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모서리가 둥근 직사각형 9">
            <a:extLst>
              <a:ext uri="{FF2B5EF4-FFF2-40B4-BE49-F238E27FC236}">
                <a16:creationId xmlns:a16="http://schemas.microsoft.com/office/drawing/2014/main" id="{CE09334E-7128-4DCD-B347-C352B47EB401}"/>
              </a:ext>
            </a:extLst>
          </p:cNvPr>
          <p:cNvSpPr/>
          <p:nvPr/>
        </p:nvSpPr>
        <p:spPr>
          <a:xfrm>
            <a:off x="5020620" y="4491238"/>
            <a:ext cx="1421395" cy="2983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 상세 정보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72E1138-0D48-4DFA-98B8-C4EEB865DF92}"/>
              </a:ext>
            </a:extLst>
          </p:cNvPr>
          <p:cNvCxnSpPr>
            <a:cxnSpLocks/>
          </p:cNvCxnSpPr>
          <p:nvPr/>
        </p:nvCxnSpPr>
        <p:spPr>
          <a:xfrm>
            <a:off x="5725096" y="4251650"/>
            <a:ext cx="0" cy="234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6EC596AD-C888-4AFF-AB7B-A2DFFC64D327}"/>
              </a:ext>
            </a:extLst>
          </p:cNvPr>
          <p:cNvCxnSpPr>
            <a:cxnSpLocks/>
          </p:cNvCxnSpPr>
          <p:nvPr/>
        </p:nvCxnSpPr>
        <p:spPr>
          <a:xfrm>
            <a:off x="4869974" y="5379114"/>
            <a:ext cx="86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53EFB1D-4FBD-4A6B-9B2D-CE378110A7CA}"/>
              </a:ext>
            </a:extLst>
          </p:cNvPr>
          <p:cNvCxnSpPr>
            <a:cxnSpLocks/>
          </p:cNvCxnSpPr>
          <p:nvPr/>
        </p:nvCxnSpPr>
        <p:spPr>
          <a:xfrm>
            <a:off x="5723102" y="5235114"/>
            <a:ext cx="0" cy="144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859DBD6-1E67-410A-91FC-5AB6A52C3343}"/>
              </a:ext>
            </a:extLst>
          </p:cNvPr>
          <p:cNvCxnSpPr>
            <a:cxnSpLocks/>
          </p:cNvCxnSpPr>
          <p:nvPr/>
        </p:nvCxnSpPr>
        <p:spPr>
          <a:xfrm>
            <a:off x="6932466" y="1880605"/>
            <a:ext cx="3528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40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3756456E-3ACE-4775-A4C3-D7E961F53C32}"/>
              </a:ext>
            </a:extLst>
          </p:cNvPr>
          <p:cNvSpPr/>
          <p:nvPr/>
        </p:nvSpPr>
        <p:spPr>
          <a:xfrm flipH="1">
            <a:off x="3059427" y="228440"/>
            <a:ext cx="3232515" cy="534697"/>
          </a:xfrm>
          <a:prstGeom prst="parallelogram">
            <a:avLst>
              <a:gd name="adj" fmla="val 37277"/>
            </a:avLst>
          </a:prstGeom>
          <a:solidFill>
            <a:srgbClr val="FFECD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홈페이지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B870D4-315B-4DC7-8083-07EFD4549D5E}"/>
              </a:ext>
            </a:extLst>
          </p:cNvPr>
          <p:cNvSpPr/>
          <p:nvPr/>
        </p:nvSpPr>
        <p:spPr>
          <a:xfrm>
            <a:off x="230909" y="1116564"/>
            <a:ext cx="11748655" cy="5598272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 18">
            <a:extLst>
              <a:ext uri="{FF2B5EF4-FFF2-40B4-BE49-F238E27FC236}">
                <a16:creationId xmlns:a16="http://schemas.microsoft.com/office/drawing/2014/main" id="{1E96A84E-CF20-466A-BFED-56B0743366F8}"/>
              </a:ext>
            </a:extLst>
          </p:cNvPr>
          <p:cNvSpPr/>
          <p:nvPr/>
        </p:nvSpPr>
        <p:spPr>
          <a:xfrm>
            <a:off x="230909" y="183822"/>
            <a:ext cx="11748655" cy="1370657"/>
          </a:xfrm>
          <a:custGeom>
            <a:avLst/>
            <a:gdLst>
              <a:gd name="connsiteX0" fmla="*/ 265378 w 11748655"/>
              <a:gd name="connsiteY0" fmla="*/ 0 h 919786"/>
              <a:gd name="connsiteX1" fmla="*/ 341488 w 11748655"/>
              <a:gd name="connsiteY1" fmla="*/ 0 h 919786"/>
              <a:gd name="connsiteX2" fmla="*/ 456938 w 11748655"/>
              <a:gd name="connsiteY2" fmla="*/ 0 h 919786"/>
              <a:gd name="connsiteX3" fmla="*/ 2535124 w 11748655"/>
              <a:gd name="connsiteY3" fmla="*/ 0 h 919786"/>
              <a:gd name="connsiteX4" fmla="*/ 2535124 w 11748655"/>
              <a:gd name="connsiteY4" fmla="*/ 1 h 919786"/>
              <a:gd name="connsiteX5" fmla="*/ 2652650 w 11748655"/>
              <a:gd name="connsiteY5" fmla="*/ 1 h 919786"/>
              <a:gd name="connsiteX6" fmla="*/ 2844210 w 11748655"/>
              <a:gd name="connsiteY6" fmla="*/ 191561 h 919786"/>
              <a:gd name="connsiteX7" fmla="*/ 2914048 w 11748655"/>
              <a:gd name="connsiteY7" fmla="*/ 379593 h 919786"/>
              <a:gd name="connsiteX8" fmla="*/ 11748655 w 11748655"/>
              <a:gd name="connsiteY8" fmla="*/ 379593 h 919786"/>
              <a:gd name="connsiteX9" fmla="*/ 11748655 w 11748655"/>
              <a:gd name="connsiteY9" fmla="*/ 662901 h 919786"/>
              <a:gd name="connsiteX10" fmla="*/ 11748655 w 11748655"/>
              <a:gd name="connsiteY10" fmla="*/ 767520 h 919786"/>
              <a:gd name="connsiteX11" fmla="*/ 11748655 w 11748655"/>
              <a:gd name="connsiteY11" fmla="*/ 919786 h 919786"/>
              <a:gd name="connsiteX12" fmla="*/ 0 w 11748655"/>
              <a:gd name="connsiteY12" fmla="*/ 919786 h 919786"/>
              <a:gd name="connsiteX13" fmla="*/ 0 w 11748655"/>
              <a:gd name="connsiteY13" fmla="*/ 767520 h 919786"/>
              <a:gd name="connsiteX14" fmla="*/ 0 w 11748655"/>
              <a:gd name="connsiteY14" fmla="*/ 662901 h 919786"/>
              <a:gd name="connsiteX15" fmla="*/ 0 w 11748655"/>
              <a:gd name="connsiteY15" fmla="*/ 390308 h 919786"/>
              <a:gd name="connsiteX16" fmla="*/ 0 w 11748655"/>
              <a:gd name="connsiteY16" fmla="*/ 379593 h 919786"/>
              <a:gd name="connsiteX17" fmla="*/ 3980 w 11748655"/>
              <a:gd name="connsiteY17" fmla="*/ 379593 h 919786"/>
              <a:gd name="connsiteX18" fmla="*/ 73818 w 11748655"/>
              <a:gd name="connsiteY18" fmla="*/ 191560 h 919786"/>
              <a:gd name="connsiteX19" fmla="*/ 265378 w 11748655"/>
              <a:gd name="connsiteY19" fmla="*/ 0 h 91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48655" h="919786">
                <a:moveTo>
                  <a:pt x="265378" y="0"/>
                </a:moveTo>
                <a:lnTo>
                  <a:pt x="341488" y="0"/>
                </a:lnTo>
                <a:lnTo>
                  <a:pt x="456938" y="0"/>
                </a:lnTo>
                <a:lnTo>
                  <a:pt x="2535124" y="0"/>
                </a:lnTo>
                <a:lnTo>
                  <a:pt x="2535124" y="1"/>
                </a:lnTo>
                <a:lnTo>
                  <a:pt x="2652650" y="1"/>
                </a:lnTo>
                <a:cubicBezTo>
                  <a:pt x="2758446" y="1"/>
                  <a:pt x="2796585" y="81002"/>
                  <a:pt x="2844210" y="191561"/>
                </a:cubicBezTo>
                <a:lnTo>
                  <a:pt x="2914048" y="379593"/>
                </a:lnTo>
                <a:lnTo>
                  <a:pt x="11748655" y="379593"/>
                </a:lnTo>
                <a:lnTo>
                  <a:pt x="11748655" y="662901"/>
                </a:lnTo>
                <a:lnTo>
                  <a:pt x="11748655" y="767520"/>
                </a:lnTo>
                <a:lnTo>
                  <a:pt x="11748655" y="919786"/>
                </a:lnTo>
                <a:lnTo>
                  <a:pt x="0" y="919786"/>
                </a:lnTo>
                <a:lnTo>
                  <a:pt x="0" y="767520"/>
                </a:lnTo>
                <a:lnTo>
                  <a:pt x="0" y="662901"/>
                </a:lnTo>
                <a:lnTo>
                  <a:pt x="0" y="390308"/>
                </a:lnTo>
                <a:lnTo>
                  <a:pt x="0" y="379593"/>
                </a:lnTo>
                <a:lnTo>
                  <a:pt x="3980" y="379593"/>
                </a:lnTo>
                <a:lnTo>
                  <a:pt x="73818" y="191560"/>
                </a:lnTo>
                <a:cubicBezTo>
                  <a:pt x="121443" y="81001"/>
                  <a:pt x="159582" y="0"/>
                  <a:pt x="265378" y="0"/>
                </a:cubicBezTo>
                <a:close/>
              </a:path>
            </a:pathLst>
          </a:custGeom>
          <a:solidFill>
            <a:srgbClr val="F7BE8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14DF82-E8EA-4B1B-AA31-B20BD448988B}"/>
              </a:ext>
            </a:extLst>
          </p:cNvPr>
          <p:cNvSpPr/>
          <p:nvPr/>
        </p:nvSpPr>
        <p:spPr>
          <a:xfrm>
            <a:off x="353578" y="236169"/>
            <a:ext cx="27058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쇼핑몰 페이지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&amp;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222C1-A905-485B-8BEE-2CA9050FE75E}"/>
              </a:ext>
            </a:extLst>
          </p:cNvPr>
          <p:cNvSpPr txBox="1"/>
          <p:nvPr/>
        </p:nvSpPr>
        <p:spPr>
          <a:xfrm>
            <a:off x="10553613" y="98733"/>
            <a:ext cx="120307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200" b="1" dirty="0"/>
              <a:t>Daily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Meal;kit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940DE4-52F9-4877-892B-0C4514E28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48" y="129232"/>
            <a:ext cx="216000" cy="21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2C6E27-0D1C-4957-828B-EF851960A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/>
          <a:stretch/>
        </p:blipFill>
        <p:spPr>
          <a:xfrm>
            <a:off x="2863990" y="1793165"/>
            <a:ext cx="6855903" cy="46800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11D8372D-D99C-411C-9611-8840122288E9}"/>
              </a:ext>
            </a:extLst>
          </p:cNvPr>
          <p:cNvSpPr/>
          <p:nvPr/>
        </p:nvSpPr>
        <p:spPr>
          <a:xfrm>
            <a:off x="876000" y="929147"/>
            <a:ext cx="10440000" cy="534697"/>
          </a:xfrm>
          <a:prstGeom prst="roundRect">
            <a:avLst>
              <a:gd name="adj" fmla="val 50000"/>
            </a:avLst>
          </a:prstGeom>
          <a:solidFill>
            <a:srgbClr val="FFECD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http://www.dailymealkit.co.kr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5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1636</Words>
  <Application>Microsoft Office PowerPoint</Application>
  <PresentationFormat>와이드스크린</PresentationFormat>
  <Paragraphs>439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경태</dc:creator>
  <cp:lastModifiedBy>u</cp:lastModifiedBy>
  <cp:revision>67</cp:revision>
  <dcterms:created xsi:type="dcterms:W3CDTF">2022-03-17T06:28:03Z</dcterms:created>
  <dcterms:modified xsi:type="dcterms:W3CDTF">2022-03-24T01:08:53Z</dcterms:modified>
</cp:coreProperties>
</file>